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sldIdLst>
    <p:sldId id="256" r:id="rId2"/>
    <p:sldId id="257" r:id="rId3"/>
    <p:sldId id="258" r:id="rId4"/>
    <p:sldId id="1058" r:id="rId5"/>
    <p:sldId id="1069" r:id="rId6"/>
    <p:sldId id="1055" r:id="rId7"/>
    <p:sldId id="1056" r:id="rId8"/>
    <p:sldId id="1059" r:id="rId9"/>
    <p:sldId id="1070" r:id="rId10"/>
    <p:sldId id="1060" r:id="rId11"/>
    <p:sldId id="1061" r:id="rId12"/>
    <p:sldId id="1062" r:id="rId13"/>
    <p:sldId id="1065" r:id="rId14"/>
    <p:sldId id="1071" r:id="rId15"/>
    <p:sldId id="1064" r:id="rId16"/>
    <p:sldId id="1066" r:id="rId17"/>
    <p:sldId id="1067" r:id="rId18"/>
    <p:sldId id="1068" r:id="rId19"/>
    <p:sldId id="1072" r:id="rId20"/>
    <p:sldId id="260" r:id="rId21"/>
    <p:sldId id="261" r:id="rId22"/>
    <p:sldId id="262" r:id="rId23"/>
    <p:sldId id="263" r:id="rId24"/>
    <p:sldId id="270" r:id="rId25"/>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09B"/>
    <a:srgbClr val="001838"/>
    <a:srgbClr val="001631"/>
    <a:srgbClr val="003A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80" d="100"/>
          <a:sy n="80" d="100"/>
        </p:scale>
        <p:origin x="787" y="16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62414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058BC8-746E-4F0A-BC8A-5E2BBCAC1A51}"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190766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77522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69307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272376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17992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862576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917502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45558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56185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58BC8-746E-4F0A-BC8A-5E2BBCAC1A51}"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243173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058BC8-746E-4F0A-BC8A-5E2BBCAC1A51}"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335091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058BC8-746E-4F0A-BC8A-5E2BBCAC1A51}"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275201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058BC8-746E-4F0A-BC8A-5E2BBCAC1A51}"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21927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58BC8-746E-4F0A-BC8A-5E2BBCAC1A51}"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104169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058BC8-746E-4F0A-BC8A-5E2BBCAC1A51}"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223476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058BC8-746E-4F0A-BC8A-5E2BBCAC1A51}" type="datetimeFigureOut">
              <a:rPr lang="en-US" smtClean="0"/>
              <a:t>10/7/2024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7E8920B-46D7-4861-A9BC-1C3AC270CC98}" type="slidenum">
              <a:rPr lang="en-US" smtClean="0"/>
              <a:t>‹#›</a:t>
            </a:fld>
            <a:endParaRPr lang="en-US"/>
          </a:p>
        </p:txBody>
      </p:sp>
    </p:spTree>
    <p:extLst>
      <p:ext uri="{BB962C8B-B14F-4D97-AF65-F5344CB8AC3E}">
        <p14:creationId xmlns:p14="http://schemas.microsoft.com/office/powerpoint/2010/main" val="64999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058BC8-746E-4F0A-BC8A-5E2BBCAC1A51}" type="datetimeFigureOut">
              <a:rPr lang="en-US" smtClean="0"/>
              <a:t>10/7/2024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7E8920B-46D7-4861-A9BC-1C3AC270CC98}" type="slidenum">
              <a:rPr lang="en-US" smtClean="0"/>
              <a:t>‹#›</a:t>
            </a:fld>
            <a:endParaRPr lang="en-US"/>
          </a:p>
        </p:txBody>
      </p:sp>
    </p:spTree>
    <p:extLst>
      <p:ext uri="{BB962C8B-B14F-4D97-AF65-F5344CB8AC3E}">
        <p14:creationId xmlns:p14="http://schemas.microsoft.com/office/powerpoint/2010/main" val="3547630556"/>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xStyles>
    <p:titleStyle>
      <a:lvl1pPr algn="l" defTabSz="457200" rtl="1"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7000">
              <a:schemeClr val="tx1"/>
            </a:gs>
            <a:gs pos="23000">
              <a:schemeClr val="tx1"/>
            </a:gs>
            <a:gs pos="3000">
              <a:srgbClr val="00B0F0"/>
            </a:gs>
            <a:gs pos="54000">
              <a:srgbClr val="808B98"/>
            </a:gs>
            <a:gs pos="61000">
              <a:srgbClr val="001631"/>
            </a:gs>
          </a:gsLst>
          <a:lin ang="189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22127A-BD3E-4BB4-554C-DE66D2EE72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33000"/>
                    </a14:imgEffect>
                    <a14:imgEffect>
                      <a14:brightnessContrast contrast="-40000"/>
                    </a14:imgEffect>
                  </a14:imgLayer>
                </a14:imgProps>
              </a:ext>
            </a:extLst>
          </a:blip>
          <a:srcRect t="11244" b="6033"/>
          <a:stretch>
            <a:fillRect/>
          </a:stretch>
        </p:blipFill>
        <p:spPr>
          <a:xfrm>
            <a:off x="-118285" y="0"/>
            <a:ext cx="12428571" cy="6858000"/>
          </a:xfrm>
          <a:custGeom>
            <a:avLst/>
            <a:gdLst>
              <a:gd name="connsiteX0" fmla="*/ 0 w 12428571"/>
              <a:gd name="connsiteY0" fmla="*/ 0 h 8290285"/>
              <a:gd name="connsiteX1" fmla="*/ 12428571 w 12428571"/>
              <a:gd name="connsiteY1" fmla="*/ 0 h 8290285"/>
              <a:gd name="connsiteX2" fmla="*/ 12428571 w 12428571"/>
              <a:gd name="connsiteY2" fmla="*/ 8290286 h 8290285"/>
              <a:gd name="connsiteX3" fmla="*/ 0 w 12428571"/>
              <a:gd name="connsiteY3" fmla="*/ 8290286 h 8290285"/>
            </a:gdLst>
            <a:ahLst/>
            <a:cxnLst>
              <a:cxn ang="0">
                <a:pos x="connsiteX0" y="connsiteY0"/>
              </a:cxn>
              <a:cxn ang="0">
                <a:pos x="connsiteX1" y="connsiteY1"/>
              </a:cxn>
              <a:cxn ang="0">
                <a:pos x="connsiteX2" y="connsiteY2"/>
              </a:cxn>
              <a:cxn ang="0">
                <a:pos x="connsiteX3" y="connsiteY3"/>
              </a:cxn>
            </a:cxnLst>
            <a:rect l="l" t="t" r="r" b="b"/>
            <a:pathLst>
              <a:path w="12428571" h="8290285">
                <a:moveTo>
                  <a:pt x="0" y="0"/>
                </a:moveTo>
                <a:lnTo>
                  <a:pt x="12428571" y="0"/>
                </a:lnTo>
                <a:lnTo>
                  <a:pt x="12428571" y="8290286"/>
                </a:lnTo>
                <a:lnTo>
                  <a:pt x="0" y="8290286"/>
                </a:lnTo>
                <a:close/>
              </a:path>
            </a:pathLst>
          </a:custGeom>
          <a:gradFill>
            <a:gsLst>
              <a:gs pos="0">
                <a:srgbClr val="062C4A"/>
              </a:gs>
              <a:gs pos="50000">
                <a:srgbClr val="8295A4"/>
              </a:gs>
              <a:gs pos="100000">
                <a:srgbClr val="FFFFFF"/>
              </a:gs>
            </a:gsLst>
            <a:lin ang="18900000" scaled="1"/>
          </a:gradFill>
        </p:spPr>
      </p:pic>
      <p:grpSp>
        <p:nvGrpSpPr>
          <p:cNvPr id="22" name="Group 21">
            <a:extLst>
              <a:ext uri="{FF2B5EF4-FFF2-40B4-BE49-F238E27FC236}">
                <a16:creationId xmlns:a16="http://schemas.microsoft.com/office/drawing/2014/main" id="{DE485BD8-3632-DCF0-EFE5-979439A86551}"/>
              </a:ext>
            </a:extLst>
          </p:cNvPr>
          <p:cNvGrpSpPr/>
          <p:nvPr/>
        </p:nvGrpSpPr>
        <p:grpSpPr>
          <a:xfrm>
            <a:off x="209550" y="731846"/>
            <a:ext cx="11823700" cy="5394308"/>
            <a:chOff x="158750" y="731846"/>
            <a:chExt cx="11823700" cy="5394308"/>
          </a:xfrm>
        </p:grpSpPr>
        <p:grpSp>
          <p:nvGrpSpPr>
            <p:cNvPr id="18" name="Group 17">
              <a:extLst>
                <a:ext uri="{FF2B5EF4-FFF2-40B4-BE49-F238E27FC236}">
                  <a16:creationId xmlns:a16="http://schemas.microsoft.com/office/drawing/2014/main" id="{D85B102C-B17D-AFA4-032F-4FE333D603AD}"/>
                </a:ext>
              </a:extLst>
            </p:cNvPr>
            <p:cNvGrpSpPr/>
            <p:nvPr/>
          </p:nvGrpSpPr>
          <p:grpSpPr>
            <a:xfrm>
              <a:off x="5753765" y="731846"/>
              <a:ext cx="6228685" cy="5394308"/>
              <a:chOff x="5397120" y="731846"/>
              <a:chExt cx="6228685" cy="5394308"/>
            </a:xfrm>
          </p:grpSpPr>
          <p:sp>
            <p:nvSpPr>
              <p:cNvPr id="9" name="Freeform: Shape 8">
                <a:extLst>
                  <a:ext uri="{FF2B5EF4-FFF2-40B4-BE49-F238E27FC236}">
                    <a16:creationId xmlns:a16="http://schemas.microsoft.com/office/drawing/2014/main" id="{B7EB3BAA-5113-85FD-B1F3-A4A1CAE7E8F3}"/>
                  </a:ext>
                </a:extLst>
              </p:cNvPr>
              <p:cNvSpPr/>
              <p:nvPr/>
            </p:nvSpPr>
            <p:spPr>
              <a:xfrm>
                <a:off x="5397120" y="834105"/>
                <a:ext cx="5921348" cy="5128059"/>
              </a:xfrm>
              <a:custGeom>
                <a:avLst/>
                <a:gdLst>
                  <a:gd name="connsiteX0" fmla="*/ 4440994 w 5921348"/>
                  <a:gd name="connsiteY0" fmla="*/ 0 h 5128059"/>
                  <a:gd name="connsiteX1" fmla="*/ 5921349 w 5921348"/>
                  <a:gd name="connsiteY1" fmla="*/ 2564037 h 5128059"/>
                  <a:gd name="connsiteX2" fmla="*/ 4440994 w 5921348"/>
                  <a:gd name="connsiteY2" fmla="*/ 5128060 h 5128059"/>
                  <a:gd name="connsiteX3" fmla="*/ 1480320 w 5921348"/>
                  <a:gd name="connsiteY3" fmla="*/ 5128060 h 5128059"/>
                  <a:gd name="connsiteX4" fmla="*/ 0 w 5921348"/>
                  <a:gd name="connsiteY4" fmla="*/ 2564037 h 5128059"/>
                  <a:gd name="connsiteX5" fmla="*/ 1480320 w 5921348"/>
                  <a:gd name="connsiteY5" fmla="*/ 0 h 5128059"/>
                  <a:gd name="connsiteX6" fmla="*/ 4440994 w 5921348"/>
                  <a:gd name="connsiteY6" fmla="*/ 0 h 512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1348" h="5128059">
                    <a:moveTo>
                      <a:pt x="4440994" y="0"/>
                    </a:moveTo>
                    <a:lnTo>
                      <a:pt x="5921349" y="2564037"/>
                    </a:lnTo>
                    <a:lnTo>
                      <a:pt x="4440994" y="5128060"/>
                    </a:lnTo>
                    <a:lnTo>
                      <a:pt x="1480320" y="5128060"/>
                    </a:lnTo>
                    <a:lnTo>
                      <a:pt x="0" y="2564037"/>
                    </a:lnTo>
                    <a:lnTo>
                      <a:pt x="1480320" y="0"/>
                    </a:lnTo>
                    <a:lnTo>
                      <a:pt x="4440994" y="0"/>
                    </a:lnTo>
                    <a:close/>
                  </a:path>
                </a:pathLst>
              </a:custGeom>
              <a:solidFill>
                <a:srgbClr val="062741"/>
              </a:solidFill>
              <a:ln w="3429"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89CBF51F-B7DF-3FEF-0501-8455213A919F}"/>
                  </a:ext>
                </a:extLst>
              </p:cNvPr>
              <p:cNvGrpSpPr/>
              <p:nvPr/>
            </p:nvGrpSpPr>
            <p:grpSpPr>
              <a:xfrm>
                <a:off x="5397120" y="731846"/>
                <a:ext cx="6228685" cy="5394308"/>
                <a:chOff x="5246743" y="699856"/>
                <a:chExt cx="6228685" cy="5394308"/>
              </a:xfrm>
            </p:grpSpPr>
            <p:sp>
              <p:nvSpPr>
                <p:cNvPr id="8" name="Freeform: Shape 7">
                  <a:extLst>
                    <a:ext uri="{FF2B5EF4-FFF2-40B4-BE49-F238E27FC236}">
                      <a16:creationId xmlns:a16="http://schemas.microsoft.com/office/drawing/2014/main" id="{55BB88C9-963A-4BBE-B45D-7E2D23B66006}"/>
                    </a:ext>
                  </a:extLst>
                </p:cNvPr>
                <p:cNvSpPr/>
                <p:nvPr/>
              </p:nvSpPr>
              <p:spPr>
                <a:xfrm>
                  <a:off x="5246743" y="699856"/>
                  <a:ext cx="6228685" cy="5394308"/>
                </a:xfrm>
                <a:custGeom>
                  <a:avLst/>
                  <a:gdLst>
                    <a:gd name="connsiteX0" fmla="*/ 4671497 w 6228685"/>
                    <a:gd name="connsiteY0" fmla="*/ 0 h 5394308"/>
                    <a:gd name="connsiteX1" fmla="*/ 6228686 w 6228685"/>
                    <a:gd name="connsiteY1" fmla="*/ 2697158 h 5394308"/>
                    <a:gd name="connsiteX2" fmla="*/ 4671497 w 6228685"/>
                    <a:gd name="connsiteY2" fmla="*/ 5394309 h 5394308"/>
                    <a:gd name="connsiteX3" fmla="*/ 1557154 w 6228685"/>
                    <a:gd name="connsiteY3" fmla="*/ 5394309 h 5394308"/>
                    <a:gd name="connsiteX4" fmla="*/ 0 w 6228685"/>
                    <a:gd name="connsiteY4" fmla="*/ 2697158 h 5394308"/>
                    <a:gd name="connsiteX5" fmla="*/ 1557154 w 6228685"/>
                    <a:gd name="connsiteY5" fmla="*/ 0 h 5394308"/>
                    <a:gd name="connsiteX6" fmla="*/ 4671497 w 6228685"/>
                    <a:gd name="connsiteY6" fmla="*/ 0 h 539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685" h="5394308">
                      <a:moveTo>
                        <a:pt x="4671497" y="0"/>
                      </a:moveTo>
                      <a:lnTo>
                        <a:pt x="6228686" y="2697158"/>
                      </a:lnTo>
                      <a:lnTo>
                        <a:pt x="4671497" y="5394309"/>
                      </a:lnTo>
                      <a:lnTo>
                        <a:pt x="1557154" y="5394309"/>
                      </a:lnTo>
                      <a:lnTo>
                        <a:pt x="0" y="2697158"/>
                      </a:lnTo>
                      <a:lnTo>
                        <a:pt x="1557154" y="0"/>
                      </a:lnTo>
                      <a:lnTo>
                        <a:pt x="4671497" y="0"/>
                      </a:lnTo>
                      <a:close/>
                    </a:path>
                  </a:pathLst>
                </a:custGeom>
                <a:gradFill>
                  <a:gsLst>
                    <a:gs pos="0">
                      <a:srgbClr val="062C4A"/>
                    </a:gs>
                    <a:gs pos="50000">
                      <a:srgbClr val="8295A4"/>
                    </a:gs>
                    <a:gs pos="100000">
                      <a:srgbClr val="FFFFFF"/>
                    </a:gs>
                  </a:gsLst>
                  <a:lin ang="18900000" scaled="1"/>
                </a:gradFill>
                <a:ln w="3429"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7F382AF4-C8C2-A274-3FF0-35FEEEE9320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12716" t="257" r="10701" b="257"/>
                <a:stretch>
                  <a:fillRect/>
                </a:stretch>
              </p:blipFill>
              <p:spPr>
                <a:xfrm>
                  <a:off x="5396199" y="834105"/>
                  <a:ext cx="5922269" cy="5128059"/>
                </a:xfrm>
                <a:custGeom>
                  <a:avLst/>
                  <a:gdLst>
                    <a:gd name="connsiteX0" fmla="*/ 1969516 w 7878158"/>
                    <a:gd name="connsiteY0" fmla="*/ 0 h 6822713"/>
                    <a:gd name="connsiteX1" fmla="*/ 5908595 w 7878158"/>
                    <a:gd name="connsiteY1" fmla="*/ 0 h 6822713"/>
                    <a:gd name="connsiteX2" fmla="*/ 7878158 w 7878158"/>
                    <a:gd name="connsiteY2" fmla="*/ 3411366 h 6822713"/>
                    <a:gd name="connsiteX3" fmla="*/ 5908595 w 7878158"/>
                    <a:gd name="connsiteY3" fmla="*/ 6822713 h 6822713"/>
                    <a:gd name="connsiteX4" fmla="*/ 1969516 w 7878158"/>
                    <a:gd name="connsiteY4" fmla="*/ 6822713 h 6822713"/>
                    <a:gd name="connsiteX5" fmla="*/ 0 w 7878158"/>
                    <a:gd name="connsiteY5" fmla="*/ 3411366 h 6822713"/>
                    <a:gd name="connsiteX6" fmla="*/ 1969516 w 7878158"/>
                    <a:gd name="connsiteY6" fmla="*/ 0 h 68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8158" h="6822713">
                      <a:moveTo>
                        <a:pt x="1969516" y="0"/>
                      </a:moveTo>
                      <a:lnTo>
                        <a:pt x="5908595" y="0"/>
                      </a:lnTo>
                      <a:lnTo>
                        <a:pt x="7878158" y="3411366"/>
                      </a:lnTo>
                      <a:lnTo>
                        <a:pt x="5908595" y="6822713"/>
                      </a:lnTo>
                      <a:lnTo>
                        <a:pt x="1969516" y="6822713"/>
                      </a:lnTo>
                      <a:lnTo>
                        <a:pt x="0" y="3411366"/>
                      </a:lnTo>
                      <a:lnTo>
                        <a:pt x="1969516" y="0"/>
                      </a:lnTo>
                      <a:close/>
                    </a:path>
                  </a:pathLst>
                </a:custGeom>
              </p:spPr>
            </p:pic>
          </p:grpSp>
        </p:grpSp>
        <p:grpSp>
          <p:nvGrpSpPr>
            <p:cNvPr id="21" name="Group 20">
              <a:extLst>
                <a:ext uri="{FF2B5EF4-FFF2-40B4-BE49-F238E27FC236}">
                  <a16:creationId xmlns:a16="http://schemas.microsoft.com/office/drawing/2014/main" id="{F21C3643-7726-C274-2B1F-B32613BBCA1D}"/>
                </a:ext>
              </a:extLst>
            </p:cNvPr>
            <p:cNvGrpSpPr/>
            <p:nvPr/>
          </p:nvGrpSpPr>
          <p:grpSpPr>
            <a:xfrm>
              <a:off x="158750" y="2418295"/>
              <a:ext cx="6210300" cy="1754327"/>
              <a:chOff x="158750" y="2705725"/>
              <a:chExt cx="6210300" cy="1754327"/>
            </a:xfrm>
          </p:grpSpPr>
          <p:sp>
            <p:nvSpPr>
              <p:cNvPr id="17" name="TextBox 16">
                <a:extLst>
                  <a:ext uri="{FF2B5EF4-FFF2-40B4-BE49-F238E27FC236}">
                    <a16:creationId xmlns:a16="http://schemas.microsoft.com/office/drawing/2014/main" id="{02561800-366E-05F2-62BB-91624F08455F}"/>
                  </a:ext>
                </a:extLst>
              </p:cNvPr>
              <p:cNvSpPr txBox="1"/>
              <p:nvPr/>
            </p:nvSpPr>
            <p:spPr>
              <a:xfrm>
                <a:off x="158750" y="2705725"/>
                <a:ext cx="6210300" cy="1446550"/>
              </a:xfrm>
              <a:prstGeom prst="rect">
                <a:avLst/>
              </a:prstGeom>
              <a:noFill/>
            </p:spPr>
            <p:txBody>
              <a:bodyPr wrap="square">
                <a:spAutoFit/>
              </a:bodyPr>
              <a:lstStyle/>
              <a:p>
                <a:r>
                  <a:rPr lang="en-US" sz="8800" b="1" i="0" dirty="0">
                    <a:effectLst/>
                    <a:latin typeface="Montserrat" panose="00000500000000000000" pitchFamily="2" charset="0"/>
                  </a:rPr>
                  <a:t>Malware</a:t>
                </a:r>
                <a:r>
                  <a:rPr lang="en-US" sz="8800" b="1" i="0" dirty="0">
                    <a:solidFill>
                      <a:schemeClr val="bg1"/>
                    </a:solidFill>
                    <a:effectLst/>
                    <a:latin typeface="Montserrat" panose="00000500000000000000" pitchFamily="2" charset="0"/>
                  </a:rPr>
                  <a:t> </a:t>
                </a:r>
              </a:p>
            </p:txBody>
          </p:sp>
          <p:sp>
            <p:nvSpPr>
              <p:cNvPr id="20" name="TextBox 19">
                <a:extLst>
                  <a:ext uri="{FF2B5EF4-FFF2-40B4-BE49-F238E27FC236}">
                    <a16:creationId xmlns:a16="http://schemas.microsoft.com/office/drawing/2014/main" id="{85235188-0035-3312-DB6C-57E28B4FE95A}"/>
                  </a:ext>
                </a:extLst>
              </p:cNvPr>
              <p:cNvSpPr txBox="1"/>
              <p:nvPr/>
            </p:nvSpPr>
            <p:spPr>
              <a:xfrm>
                <a:off x="264910" y="4152275"/>
                <a:ext cx="5379751" cy="307777"/>
              </a:xfrm>
              <a:prstGeom prst="rect">
                <a:avLst/>
              </a:prstGeom>
              <a:noFill/>
            </p:spPr>
            <p:txBody>
              <a:bodyPr wrap="square">
                <a:spAutoFit/>
              </a:bodyPr>
              <a:lstStyle/>
              <a:p>
                <a:r>
                  <a:rPr lang="en-US" sz="1400" b="0" i="0" dirty="0">
                    <a:effectLst/>
                    <a:latin typeface="Montserrat" panose="00000500000000000000" pitchFamily="2" charset="0"/>
                  </a:rPr>
                  <a:t>Malicious software that compromises computer systems.</a:t>
                </a:r>
                <a:endParaRPr lang="en-US" sz="1400" dirty="0">
                  <a:latin typeface="Montserrat" panose="00000500000000000000" pitchFamily="2" charset="0"/>
                </a:endParaRPr>
              </a:p>
            </p:txBody>
          </p:sp>
        </p:grpSp>
      </p:grpSp>
    </p:spTree>
    <p:extLst>
      <p:ext uri="{BB962C8B-B14F-4D97-AF65-F5344CB8AC3E}">
        <p14:creationId xmlns:p14="http://schemas.microsoft.com/office/powerpoint/2010/main" val="392194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8287-C80F-3949-A1F3-784EF3A41F94}"/>
              </a:ext>
            </a:extLst>
          </p:cNvPr>
          <p:cNvSpPr>
            <a:spLocks noGrp="1"/>
          </p:cNvSpPr>
          <p:nvPr>
            <p:ph type="title"/>
          </p:nvPr>
        </p:nvSpPr>
        <p:spPr>
          <a:xfrm>
            <a:off x="712354" y="522144"/>
            <a:ext cx="10515600" cy="1325563"/>
          </a:xfrm>
        </p:spPr>
        <p:txBody>
          <a:bodyPr>
            <a:normAutofit/>
          </a:bodyPr>
          <a:lstStyle/>
          <a:p>
            <a:r>
              <a:rPr lang="en-US" sz="3600" dirty="0">
                <a:solidFill>
                  <a:schemeClr val="bg1"/>
                </a:solidFill>
              </a:rPr>
              <a:t>What’s ransomware</a:t>
            </a:r>
          </a:p>
        </p:txBody>
      </p:sp>
      <p:sp>
        <p:nvSpPr>
          <p:cNvPr id="4" name="TextBox 3">
            <a:extLst>
              <a:ext uri="{FF2B5EF4-FFF2-40B4-BE49-F238E27FC236}">
                <a16:creationId xmlns:a16="http://schemas.microsoft.com/office/drawing/2014/main" id="{3C3B26DE-0D49-1EB2-3B3D-2FA3277EA4B4}"/>
              </a:ext>
            </a:extLst>
          </p:cNvPr>
          <p:cNvSpPr txBox="1"/>
          <p:nvPr/>
        </p:nvSpPr>
        <p:spPr>
          <a:xfrm>
            <a:off x="712354" y="2200132"/>
            <a:ext cx="4898448" cy="2308324"/>
          </a:xfrm>
          <a:prstGeom prst="rect">
            <a:avLst/>
          </a:prstGeom>
          <a:noFill/>
        </p:spPr>
        <p:txBody>
          <a:bodyPr wrap="square">
            <a:spAutoFit/>
          </a:bodyPr>
          <a:lstStyle/>
          <a:p>
            <a:r>
              <a:rPr lang="en-US" dirty="0">
                <a:solidFill>
                  <a:schemeClr val="bg1"/>
                </a:solidFill>
              </a:rPr>
              <a:t>Ransomware is a type of malware that holds a victim’s sensitive data or device hostage, threatening to keep it locked—or worse—unless the victim pays a ransom to the attacker . The earliest ransomware attacks simply demanded a ransom in exchange for the encryption key needed to regain access to the affected data or use of the infected device</a:t>
            </a:r>
          </a:p>
        </p:txBody>
      </p:sp>
      <p:pic>
        <p:nvPicPr>
          <p:cNvPr id="7" name="Picture 6">
            <a:extLst>
              <a:ext uri="{FF2B5EF4-FFF2-40B4-BE49-F238E27FC236}">
                <a16:creationId xmlns:a16="http://schemas.microsoft.com/office/drawing/2014/main" id="{39084F4D-33F9-A5CE-376E-09BC27C5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9" r="15969"/>
          <a:stretch/>
        </p:blipFill>
        <p:spPr bwMode="auto">
          <a:xfrm>
            <a:off x="7871692" y="801731"/>
            <a:ext cx="3207904" cy="4419049"/>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03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4E168B-D159-4AD9-E9C9-EFD8DE9EAD94}"/>
              </a:ext>
            </a:extLst>
          </p:cNvPr>
          <p:cNvSpPr txBox="1"/>
          <p:nvPr/>
        </p:nvSpPr>
        <p:spPr>
          <a:xfrm>
            <a:off x="526472" y="577334"/>
            <a:ext cx="6096000" cy="646331"/>
          </a:xfrm>
          <a:prstGeom prst="rect">
            <a:avLst/>
          </a:prstGeom>
          <a:noFill/>
        </p:spPr>
        <p:txBody>
          <a:bodyPr wrap="square">
            <a:spAutoFit/>
          </a:bodyPr>
          <a:lstStyle/>
          <a:p>
            <a:r>
              <a:rPr lang="en-US" sz="3600" dirty="0">
                <a:solidFill>
                  <a:schemeClr val="bg1"/>
                </a:solidFill>
              </a:rPr>
              <a:t>Types of ransomware </a:t>
            </a:r>
          </a:p>
        </p:txBody>
      </p:sp>
      <p:sp>
        <p:nvSpPr>
          <p:cNvPr id="7" name="TextBox 6">
            <a:extLst>
              <a:ext uri="{FF2B5EF4-FFF2-40B4-BE49-F238E27FC236}">
                <a16:creationId xmlns:a16="http://schemas.microsoft.com/office/drawing/2014/main" id="{29B169BB-D668-E009-7AB9-6E45C9D6952D}"/>
              </a:ext>
            </a:extLst>
          </p:cNvPr>
          <p:cNvSpPr txBox="1"/>
          <p:nvPr/>
        </p:nvSpPr>
        <p:spPr>
          <a:xfrm>
            <a:off x="526472" y="1468519"/>
            <a:ext cx="6096000" cy="369332"/>
          </a:xfrm>
          <a:prstGeom prst="rect">
            <a:avLst/>
          </a:prstGeom>
          <a:noFill/>
        </p:spPr>
        <p:txBody>
          <a:bodyPr wrap="square">
            <a:spAutoFit/>
          </a:bodyPr>
          <a:lstStyle/>
          <a:p>
            <a:r>
              <a:rPr lang="en-US" dirty="0" err="1">
                <a:solidFill>
                  <a:schemeClr val="bg1"/>
                </a:solidFill>
              </a:rPr>
              <a:t>Leakware</a:t>
            </a:r>
            <a:r>
              <a:rPr lang="en-US" dirty="0">
                <a:solidFill>
                  <a:schemeClr val="bg1"/>
                </a:solidFill>
              </a:rPr>
              <a:t> or </a:t>
            </a:r>
            <a:r>
              <a:rPr lang="en-US" dirty="0" err="1">
                <a:solidFill>
                  <a:schemeClr val="bg1"/>
                </a:solidFill>
              </a:rPr>
              <a:t>doxware</a:t>
            </a:r>
            <a:endParaRPr lang="en-US" dirty="0">
              <a:solidFill>
                <a:schemeClr val="bg1"/>
              </a:solidFill>
            </a:endParaRPr>
          </a:p>
        </p:txBody>
      </p:sp>
      <p:sp>
        <p:nvSpPr>
          <p:cNvPr id="9" name="TextBox 8">
            <a:extLst>
              <a:ext uri="{FF2B5EF4-FFF2-40B4-BE49-F238E27FC236}">
                <a16:creationId xmlns:a16="http://schemas.microsoft.com/office/drawing/2014/main" id="{9A121717-993A-3A2C-81B7-27E7FF5AAE9D}"/>
              </a:ext>
            </a:extLst>
          </p:cNvPr>
          <p:cNvSpPr txBox="1"/>
          <p:nvPr/>
        </p:nvSpPr>
        <p:spPr>
          <a:xfrm>
            <a:off x="526472" y="2015962"/>
            <a:ext cx="6096000" cy="369332"/>
          </a:xfrm>
          <a:prstGeom prst="rect">
            <a:avLst/>
          </a:prstGeom>
          <a:noFill/>
        </p:spPr>
        <p:txBody>
          <a:bodyPr wrap="square">
            <a:spAutoFit/>
          </a:bodyPr>
          <a:lstStyle/>
          <a:p>
            <a:r>
              <a:rPr lang="en-US" dirty="0">
                <a:solidFill>
                  <a:schemeClr val="bg1"/>
                </a:solidFill>
              </a:rPr>
              <a:t>Mobile ransomware </a:t>
            </a:r>
          </a:p>
        </p:txBody>
      </p:sp>
      <p:sp>
        <p:nvSpPr>
          <p:cNvPr id="11" name="TextBox 10">
            <a:extLst>
              <a:ext uri="{FF2B5EF4-FFF2-40B4-BE49-F238E27FC236}">
                <a16:creationId xmlns:a16="http://schemas.microsoft.com/office/drawing/2014/main" id="{ED6E24B7-9359-FD43-3948-DC950BBD49D0}"/>
              </a:ext>
            </a:extLst>
          </p:cNvPr>
          <p:cNvSpPr txBox="1"/>
          <p:nvPr/>
        </p:nvSpPr>
        <p:spPr>
          <a:xfrm>
            <a:off x="526472" y="2630148"/>
            <a:ext cx="6096000" cy="369332"/>
          </a:xfrm>
          <a:prstGeom prst="rect">
            <a:avLst/>
          </a:prstGeom>
          <a:noFill/>
        </p:spPr>
        <p:txBody>
          <a:bodyPr wrap="square">
            <a:spAutoFit/>
          </a:bodyPr>
          <a:lstStyle/>
          <a:p>
            <a:r>
              <a:rPr lang="en-US" dirty="0">
                <a:solidFill>
                  <a:schemeClr val="bg1"/>
                </a:solidFill>
              </a:rPr>
              <a:t>Wipers</a:t>
            </a:r>
          </a:p>
        </p:txBody>
      </p:sp>
      <p:sp>
        <p:nvSpPr>
          <p:cNvPr id="13" name="TextBox 12">
            <a:extLst>
              <a:ext uri="{FF2B5EF4-FFF2-40B4-BE49-F238E27FC236}">
                <a16:creationId xmlns:a16="http://schemas.microsoft.com/office/drawing/2014/main" id="{4FA3F860-05C3-8578-32DF-306650201BDE}"/>
              </a:ext>
            </a:extLst>
          </p:cNvPr>
          <p:cNvSpPr txBox="1"/>
          <p:nvPr/>
        </p:nvSpPr>
        <p:spPr>
          <a:xfrm>
            <a:off x="526472" y="3244334"/>
            <a:ext cx="6096000" cy="369332"/>
          </a:xfrm>
          <a:prstGeom prst="rect">
            <a:avLst/>
          </a:prstGeom>
          <a:noFill/>
        </p:spPr>
        <p:txBody>
          <a:bodyPr wrap="square">
            <a:spAutoFit/>
          </a:bodyPr>
          <a:lstStyle/>
          <a:p>
            <a:r>
              <a:rPr lang="en-US" dirty="0">
                <a:solidFill>
                  <a:schemeClr val="bg1"/>
                </a:solidFill>
              </a:rPr>
              <a:t>Scareware </a:t>
            </a:r>
          </a:p>
        </p:txBody>
      </p:sp>
      <p:pic>
        <p:nvPicPr>
          <p:cNvPr id="14" name="Picture 13">
            <a:extLst>
              <a:ext uri="{FF2B5EF4-FFF2-40B4-BE49-F238E27FC236}">
                <a16:creationId xmlns:a16="http://schemas.microsoft.com/office/drawing/2014/main" id="{BB0A97F0-F914-8ECA-5E93-5BA72DA5F0F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64" t="-98" r="5320" b="-98"/>
          <a:stretch/>
        </p:blipFill>
        <p:spPr bwMode="auto">
          <a:xfrm>
            <a:off x="7484980" y="754803"/>
            <a:ext cx="3544379" cy="4489353"/>
          </a:xfrm>
          <a:prstGeom prst="snip2DiagRect">
            <a:avLst/>
          </a:prstGeom>
          <a:noFill/>
          <a:ln w="107950">
            <a:gradFill flip="none" rotWithShape="1">
              <a:gsLst>
                <a:gs pos="0">
                  <a:schemeClr val="accent4"/>
                </a:gs>
                <a:gs pos="100000">
                  <a:schemeClr val="accent3"/>
                </a:gs>
              </a:gsLst>
              <a:lin ang="16200000" scaled="1"/>
            </a:gradFill>
            <a:miter lim="800000"/>
          </a:ln>
          <a:effectLst>
            <a:outerShdw blurRad="50800" dist="25400" dir="5400000" algn="ctr" rotWithShape="0">
              <a:srgbClr val="000000">
                <a:alpha val="1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3965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AE2AA-C938-BC81-EF95-42A610CD956F}"/>
              </a:ext>
            </a:extLst>
          </p:cNvPr>
          <p:cNvSpPr txBox="1"/>
          <p:nvPr/>
        </p:nvSpPr>
        <p:spPr>
          <a:xfrm>
            <a:off x="342755" y="482662"/>
            <a:ext cx="6481908" cy="1200329"/>
          </a:xfrm>
          <a:prstGeom prst="rect">
            <a:avLst/>
          </a:prstGeom>
          <a:noFill/>
        </p:spPr>
        <p:txBody>
          <a:bodyPr wrap="square">
            <a:spAutoFit/>
          </a:bodyPr>
          <a:lstStyle/>
          <a:p>
            <a:r>
              <a:rPr lang="en-US" sz="3600" dirty="0">
                <a:solidFill>
                  <a:schemeClr val="bg1"/>
                </a:solidFill>
              </a:rPr>
              <a:t>How does Ransomware actually work?</a:t>
            </a:r>
          </a:p>
        </p:txBody>
      </p:sp>
      <p:sp>
        <p:nvSpPr>
          <p:cNvPr id="5" name="TextBox 4">
            <a:extLst>
              <a:ext uri="{FF2B5EF4-FFF2-40B4-BE49-F238E27FC236}">
                <a16:creationId xmlns:a16="http://schemas.microsoft.com/office/drawing/2014/main" id="{140B886C-ED28-A50F-FBF1-2C17CE78A75F}"/>
              </a:ext>
            </a:extLst>
          </p:cNvPr>
          <p:cNvSpPr txBox="1"/>
          <p:nvPr/>
        </p:nvSpPr>
        <p:spPr>
          <a:xfrm>
            <a:off x="376093" y="2325349"/>
            <a:ext cx="6129482" cy="2308324"/>
          </a:xfrm>
          <a:prstGeom prst="rect">
            <a:avLst/>
          </a:prstGeom>
          <a:noFill/>
        </p:spPr>
        <p:txBody>
          <a:bodyPr wrap="square">
            <a:spAutoFit/>
          </a:bodyPr>
          <a:lstStyle/>
          <a:p>
            <a:r>
              <a:rPr lang="en-US" dirty="0">
                <a:solidFill>
                  <a:schemeClr val="bg1"/>
                </a:solidFill>
              </a:rPr>
              <a:t>Ransomware infiltrates a system through phishing emails, malicious links, or software vulnerabilities. Once inside, it encrypts files, making them inaccessible to the user. The attacker demands a ransom, usually in cryptocurrency, in exchange for a decryption key. If the ransom isn’t paid, the attacker may threaten to delete or leak the data. Ransomware can also spread across networks, affecting multiple devices or systems.</a:t>
            </a:r>
          </a:p>
        </p:txBody>
      </p:sp>
      <p:pic>
        <p:nvPicPr>
          <p:cNvPr id="7" name="Picture 6">
            <a:extLst>
              <a:ext uri="{FF2B5EF4-FFF2-40B4-BE49-F238E27FC236}">
                <a16:creationId xmlns:a16="http://schemas.microsoft.com/office/drawing/2014/main" id="{1B406D9A-426A-D2DA-72F2-AB0EC1E3C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69" r="11869"/>
          <a:stretch/>
        </p:blipFill>
        <p:spPr bwMode="auto">
          <a:xfrm>
            <a:off x="7645138" y="997985"/>
            <a:ext cx="3355942" cy="4480560"/>
          </a:xfrm>
          <a:prstGeom prst="snip2DiagRect">
            <a:avLst/>
          </a:prstGeom>
          <a:noFill/>
          <a:ln w="107950">
            <a:gradFill flip="none" rotWithShape="1">
              <a:gsLst>
                <a:gs pos="0">
                  <a:schemeClr val="accent4"/>
                </a:gs>
                <a:gs pos="100000">
                  <a:schemeClr val="accent3"/>
                </a:gs>
              </a:gsLst>
              <a:lin ang="16200000" scaled="1"/>
            </a:gradFill>
            <a:miter lim="800000"/>
          </a:ln>
          <a:effectLst>
            <a:outerShdw blurRad="50800" dist="50800" dir="5400000" sx="107000" sy="107000" algn="ctr" rotWithShape="0">
              <a:srgbClr val="000000">
                <a:alpha val="1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928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C2FDB-3288-2072-630E-9D313252B447}"/>
              </a:ext>
            </a:extLst>
          </p:cNvPr>
          <p:cNvSpPr txBox="1"/>
          <p:nvPr/>
        </p:nvSpPr>
        <p:spPr>
          <a:xfrm>
            <a:off x="480100" y="1473175"/>
            <a:ext cx="6096000" cy="369332"/>
          </a:xfrm>
          <a:prstGeom prst="rect">
            <a:avLst/>
          </a:prstGeom>
          <a:noFill/>
        </p:spPr>
        <p:txBody>
          <a:bodyPr wrap="square">
            <a:spAutoFit/>
          </a:bodyPr>
          <a:lstStyle/>
          <a:p>
            <a:r>
              <a:rPr lang="en-US" dirty="0">
                <a:solidFill>
                  <a:schemeClr val="bg1"/>
                </a:solidFill>
              </a:rPr>
              <a:t>Never click on unverified links</a:t>
            </a:r>
          </a:p>
        </p:txBody>
      </p:sp>
      <p:sp>
        <p:nvSpPr>
          <p:cNvPr id="5" name="TextBox 4">
            <a:extLst>
              <a:ext uri="{FF2B5EF4-FFF2-40B4-BE49-F238E27FC236}">
                <a16:creationId xmlns:a16="http://schemas.microsoft.com/office/drawing/2014/main" id="{A21FF870-5FD5-B69E-D130-F61A90E19915}"/>
              </a:ext>
            </a:extLst>
          </p:cNvPr>
          <p:cNvSpPr txBox="1"/>
          <p:nvPr/>
        </p:nvSpPr>
        <p:spPr>
          <a:xfrm>
            <a:off x="489336" y="2057437"/>
            <a:ext cx="6096000" cy="369332"/>
          </a:xfrm>
          <a:prstGeom prst="rect">
            <a:avLst/>
          </a:prstGeom>
          <a:noFill/>
        </p:spPr>
        <p:txBody>
          <a:bodyPr wrap="square">
            <a:spAutoFit/>
          </a:bodyPr>
          <a:lstStyle/>
          <a:p>
            <a:r>
              <a:rPr lang="en-US" dirty="0">
                <a:solidFill>
                  <a:schemeClr val="bg1"/>
                </a:solidFill>
              </a:rPr>
              <a:t>Scan emails for malware</a:t>
            </a:r>
          </a:p>
        </p:txBody>
      </p:sp>
      <p:sp>
        <p:nvSpPr>
          <p:cNvPr id="7" name="TextBox 6">
            <a:extLst>
              <a:ext uri="{FF2B5EF4-FFF2-40B4-BE49-F238E27FC236}">
                <a16:creationId xmlns:a16="http://schemas.microsoft.com/office/drawing/2014/main" id="{5F8EC34E-01C4-9290-A91C-56E07CCA4BCC}"/>
              </a:ext>
            </a:extLst>
          </p:cNvPr>
          <p:cNvSpPr txBox="1"/>
          <p:nvPr/>
        </p:nvSpPr>
        <p:spPr>
          <a:xfrm>
            <a:off x="489336" y="2641699"/>
            <a:ext cx="6096000" cy="369332"/>
          </a:xfrm>
          <a:prstGeom prst="rect">
            <a:avLst/>
          </a:prstGeom>
          <a:noFill/>
        </p:spPr>
        <p:txBody>
          <a:bodyPr wrap="square">
            <a:spAutoFit/>
          </a:bodyPr>
          <a:lstStyle/>
          <a:p>
            <a:r>
              <a:rPr lang="en-US" dirty="0">
                <a:solidFill>
                  <a:schemeClr val="bg1"/>
                </a:solidFill>
              </a:rPr>
              <a:t>Use firewalls</a:t>
            </a:r>
          </a:p>
        </p:txBody>
      </p:sp>
      <p:sp>
        <p:nvSpPr>
          <p:cNvPr id="9" name="TextBox 8">
            <a:extLst>
              <a:ext uri="{FF2B5EF4-FFF2-40B4-BE49-F238E27FC236}">
                <a16:creationId xmlns:a16="http://schemas.microsoft.com/office/drawing/2014/main" id="{74D7ABEA-5F1B-6E84-DBFA-1D9E14B43331}"/>
              </a:ext>
            </a:extLst>
          </p:cNvPr>
          <p:cNvSpPr txBox="1"/>
          <p:nvPr/>
        </p:nvSpPr>
        <p:spPr>
          <a:xfrm>
            <a:off x="480100" y="3225961"/>
            <a:ext cx="6096000" cy="369332"/>
          </a:xfrm>
          <a:prstGeom prst="rect">
            <a:avLst/>
          </a:prstGeom>
          <a:noFill/>
        </p:spPr>
        <p:txBody>
          <a:bodyPr wrap="square">
            <a:spAutoFit/>
          </a:bodyPr>
          <a:lstStyle/>
          <a:p>
            <a:r>
              <a:rPr lang="en-US" dirty="0">
                <a:solidFill>
                  <a:schemeClr val="bg1"/>
                </a:solidFill>
              </a:rPr>
              <a:t>Only download from trusted sites </a:t>
            </a:r>
          </a:p>
        </p:txBody>
      </p:sp>
      <p:sp>
        <p:nvSpPr>
          <p:cNvPr id="11" name="TextBox 10">
            <a:extLst>
              <a:ext uri="{FF2B5EF4-FFF2-40B4-BE49-F238E27FC236}">
                <a16:creationId xmlns:a16="http://schemas.microsoft.com/office/drawing/2014/main" id="{C766D047-3E21-D618-7F89-73DC0D26344F}"/>
              </a:ext>
            </a:extLst>
          </p:cNvPr>
          <p:cNvSpPr txBox="1"/>
          <p:nvPr/>
        </p:nvSpPr>
        <p:spPr>
          <a:xfrm>
            <a:off x="489336" y="3810223"/>
            <a:ext cx="6096000" cy="369332"/>
          </a:xfrm>
          <a:prstGeom prst="rect">
            <a:avLst/>
          </a:prstGeom>
          <a:noFill/>
        </p:spPr>
        <p:txBody>
          <a:bodyPr wrap="square">
            <a:spAutoFit/>
          </a:bodyPr>
          <a:lstStyle/>
          <a:p>
            <a:r>
              <a:rPr lang="en-US" dirty="0">
                <a:solidFill>
                  <a:schemeClr val="bg1"/>
                </a:solidFill>
              </a:rPr>
              <a:t>Keep backups of important data</a:t>
            </a:r>
          </a:p>
        </p:txBody>
      </p:sp>
      <p:sp>
        <p:nvSpPr>
          <p:cNvPr id="13" name="TextBox 12">
            <a:extLst>
              <a:ext uri="{FF2B5EF4-FFF2-40B4-BE49-F238E27FC236}">
                <a16:creationId xmlns:a16="http://schemas.microsoft.com/office/drawing/2014/main" id="{D2B4A74A-4D0C-53CD-C456-C1E3245B84FE}"/>
              </a:ext>
            </a:extLst>
          </p:cNvPr>
          <p:cNvSpPr txBox="1"/>
          <p:nvPr/>
        </p:nvSpPr>
        <p:spPr>
          <a:xfrm>
            <a:off x="489336" y="4394485"/>
            <a:ext cx="6096000" cy="369332"/>
          </a:xfrm>
          <a:prstGeom prst="rect">
            <a:avLst/>
          </a:prstGeom>
          <a:noFill/>
        </p:spPr>
        <p:txBody>
          <a:bodyPr wrap="square">
            <a:spAutoFit/>
          </a:bodyPr>
          <a:lstStyle/>
          <a:p>
            <a:r>
              <a:rPr lang="en-US" dirty="0">
                <a:solidFill>
                  <a:schemeClr val="bg1"/>
                </a:solidFill>
              </a:rPr>
              <a:t>Use security software </a:t>
            </a:r>
          </a:p>
        </p:txBody>
      </p:sp>
      <p:sp>
        <p:nvSpPr>
          <p:cNvPr id="15" name="TextBox 14">
            <a:extLst>
              <a:ext uri="{FF2B5EF4-FFF2-40B4-BE49-F238E27FC236}">
                <a16:creationId xmlns:a16="http://schemas.microsoft.com/office/drawing/2014/main" id="{CD79DD93-F8B6-630B-CFAA-F9221CF4AE79}"/>
              </a:ext>
            </a:extLst>
          </p:cNvPr>
          <p:cNvSpPr txBox="1"/>
          <p:nvPr/>
        </p:nvSpPr>
        <p:spPr>
          <a:xfrm>
            <a:off x="480100" y="4978747"/>
            <a:ext cx="6096000" cy="369332"/>
          </a:xfrm>
          <a:prstGeom prst="rect">
            <a:avLst/>
          </a:prstGeom>
          <a:noFill/>
        </p:spPr>
        <p:txBody>
          <a:bodyPr wrap="square">
            <a:spAutoFit/>
          </a:bodyPr>
          <a:lstStyle/>
          <a:p>
            <a:r>
              <a:rPr lang="en-US" dirty="0">
                <a:solidFill>
                  <a:schemeClr val="bg1"/>
                </a:solidFill>
              </a:rPr>
              <a:t>Do not use unfamiliar USB devices</a:t>
            </a:r>
          </a:p>
        </p:txBody>
      </p:sp>
      <p:sp>
        <p:nvSpPr>
          <p:cNvPr id="17" name="TextBox 16">
            <a:extLst>
              <a:ext uri="{FF2B5EF4-FFF2-40B4-BE49-F238E27FC236}">
                <a16:creationId xmlns:a16="http://schemas.microsoft.com/office/drawing/2014/main" id="{32742201-86BA-0A9B-5439-8A270D0747B0}"/>
              </a:ext>
            </a:extLst>
          </p:cNvPr>
          <p:cNvSpPr txBox="1"/>
          <p:nvPr/>
        </p:nvSpPr>
        <p:spPr>
          <a:xfrm>
            <a:off x="480100" y="5563009"/>
            <a:ext cx="6096000" cy="369332"/>
          </a:xfrm>
          <a:prstGeom prst="rect">
            <a:avLst/>
          </a:prstGeom>
          <a:noFill/>
        </p:spPr>
        <p:txBody>
          <a:bodyPr wrap="square">
            <a:spAutoFit/>
          </a:bodyPr>
          <a:lstStyle/>
          <a:p>
            <a:r>
              <a:rPr lang="en-US" dirty="0">
                <a:solidFill>
                  <a:schemeClr val="bg1"/>
                </a:solidFill>
              </a:rPr>
              <a:t>Avoid giving out personal data </a:t>
            </a:r>
          </a:p>
        </p:txBody>
      </p:sp>
      <p:sp>
        <p:nvSpPr>
          <p:cNvPr id="19" name="TextBox 18">
            <a:extLst>
              <a:ext uri="{FF2B5EF4-FFF2-40B4-BE49-F238E27FC236}">
                <a16:creationId xmlns:a16="http://schemas.microsoft.com/office/drawing/2014/main" id="{65640E63-E8C6-9492-F014-314318756791}"/>
              </a:ext>
            </a:extLst>
          </p:cNvPr>
          <p:cNvSpPr txBox="1"/>
          <p:nvPr/>
        </p:nvSpPr>
        <p:spPr>
          <a:xfrm>
            <a:off x="340649" y="295418"/>
            <a:ext cx="6393374" cy="1200329"/>
          </a:xfrm>
          <a:prstGeom prst="rect">
            <a:avLst/>
          </a:prstGeom>
          <a:noFill/>
        </p:spPr>
        <p:txBody>
          <a:bodyPr wrap="square">
            <a:spAutoFit/>
          </a:bodyPr>
          <a:lstStyle/>
          <a:p>
            <a:r>
              <a:rPr lang="en-US" sz="3600" dirty="0">
                <a:solidFill>
                  <a:schemeClr val="bg1"/>
                </a:solidFill>
              </a:rPr>
              <a:t>Prevention and Mitigation of Ransomware</a:t>
            </a:r>
          </a:p>
        </p:txBody>
      </p:sp>
      <p:pic>
        <p:nvPicPr>
          <p:cNvPr id="21" name="Picture 20">
            <a:extLst>
              <a:ext uri="{FF2B5EF4-FFF2-40B4-BE49-F238E27FC236}">
                <a16:creationId xmlns:a16="http://schemas.microsoft.com/office/drawing/2014/main" id="{A9689FCD-BEC2-ABF0-891E-33156D4B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55" r="24455"/>
          <a:stretch/>
        </p:blipFill>
        <p:spPr bwMode="auto">
          <a:xfrm>
            <a:off x="7260999" y="1082449"/>
            <a:ext cx="3862630" cy="4480560"/>
          </a:xfrm>
          <a:prstGeom prst="snip2DiagRect">
            <a:avLst/>
          </a:prstGeom>
          <a:noFill/>
          <a:ln w="107950">
            <a:gradFill flip="none" rotWithShape="1">
              <a:gsLst>
                <a:gs pos="0">
                  <a:schemeClr val="accent4"/>
                </a:gs>
                <a:gs pos="100000">
                  <a:schemeClr val="accent3"/>
                </a:gs>
              </a:gsLst>
              <a:lin ang="16200000" scaled="1"/>
            </a:gradFill>
            <a:miter lim="800000"/>
          </a:ln>
          <a:effectLst>
            <a:outerShdw blurRad="50800" dist="50800" dir="5400000" sx="107000" sy="107000" algn="ctr" rotWithShape="0">
              <a:srgbClr val="000000">
                <a:alpha val="1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208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02091-3949-01E4-AC56-CABF9924F56E}"/>
              </a:ext>
            </a:extLst>
          </p:cNvPr>
          <p:cNvSpPr txBox="1"/>
          <p:nvPr/>
        </p:nvSpPr>
        <p:spPr>
          <a:xfrm>
            <a:off x="380999" y="453509"/>
            <a:ext cx="7343775" cy="1200329"/>
          </a:xfrm>
          <a:prstGeom prst="rect">
            <a:avLst/>
          </a:prstGeom>
          <a:noFill/>
        </p:spPr>
        <p:txBody>
          <a:bodyPr wrap="square">
            <a:spAutoFit/>
          </a:bodyPr>
          <a:lstStyle/>
          <a:p>
            <a:r>
              <a:rPr lang="fr-FR" sz="3600" dirty="0">
                <a:solidFill>
                  <a:schemeClr val="bg1"/>
                </a:solidFill>
              </a:rPr>
              <a:t>MITRE ATT&amp;CK projection on Ransomwares </a:t>
            </a:r>
            <a:endParaRPr lang="en-US" sz="3600" dirty="0">
              <a:solidFill>
                <a:schemeClr val="bg1"/>
              </a:solidFill>
            </a:endParaRPr>
          </a:p>
        </p:txBody>
      </p:sp>
      <p:sp>
        <p:nvSpPr>
          <p:cNvPr id="5" name="TextBox 4">
            <a:extLst>
              <a:ext uri="{FF2B5EF4-FFF2-40B4-BE49-F238E27FC236}">
                <a16:creationId xmlns:a16="http://schemas.microsoft.com/office/drawing/2014/main" id="{E7B32296-EDF0-C9B5-63D4-AD361FD297FD}"/>
              </a:ext>
            </a:extLst>
          </p:cNvPr>
          <p:cNvSpPr txBox="1"/>
          <p:nvPr/>
        </p:nvSpPr>
        <p:spPr>
          <a:xfrm>
            <a:off x="619125" y="2653784"/>
            <a:ext cx="6096000" cy="369332"/>
          </a:xfrm>
          <a:prstGeom prst="rect">
            <a:avLst/>
          </a:prstGeom>
          <a:noFill/>
        </p:spPr>
        <p:txBody>
          <a:bodyPr wrap="square">
            <a:spAutoFit/>
          </a:bodyPr>
          <a:lstStyle/>
          <a:p>
            <a:r>
              <a:rPr lang="en-US" dirty="0">
                <a:solidFill>
                  <a:schemeClr val="bg1"/>
                </a:solidFill>
              </a:rPr>
              <a:t>T1486 - Data </a:t>
            </a:r>
            <a:r>
              <a:rPr lang="en-US" dirty="0" err="1">
                <a:solidFill>
                  <a:schemeClr val="bg1"/>
                </a:solidFill>
              </a:rPr>
              <a:t>Encypted</a:t>
            </a:r>
            <a:r>
              <a:rPr lang="en-US" dirty="0">
                <a:solidFill>
                  <a:schemeClr val="bg1"/>
                </a:solidFill>
              </a:rPr>
              <a:t> for impact </a:t>
            </a:r>
          </a:p>
        </p:txBody>
      </p:sp>
      <p:sp>
        <p:nvSpPr>
          <p:cNvPr id="7" name="TextBox 6">
            <a:extLst>
              <a:ext uri="{FF2B5EF4-FFF2-40B4-BE49-F238E27FC236}">
                <a16:creationId xmlns:a16="http://schemas.microsoft.com/office/drawing/2014/main" id="{5C091BB2-A3EA-E43C-F4A0-C3378F139EDA}"/>
              </a:ext>
            </a:extLst>
          </p:cNvPr>
          <p:cNvSpPr txBox="1"/>
          <p:nvPr/>
        </p:nvSpPr>
        <p:spPr>
          <a:xfrm>
            <a:off x="619125" y="2006084"/>
            <a:ext cx="6096000" cy="369332"/>
          </a:xfrm>
          <a:prstGeom prst="rect">
            <a:avLst/>
          </a:prstGeom>
          <a:noFill/>
        </p:spPr>
        <p:txBody>
          <a:bodyPr wrap="square">
            <a:spAutoFit/>
          </a:bodyPr>
          <a:lstStyle/>
          <a:p>
            <a:r>
              <a:rPr lang="en-US" dirty="0">
                <a:solidFill>
                  <a:schemeClr val="bg1"/>
                </a:solidFill>
              </a:rPr>
              <a:t>T1135 - Network share discovery </a:t>
            </a:r>
          </a:p>
        </p:txBody>
      </p:sp>
      <p:pic>
        <p:nvPicPr>
          <p:cNvPr id="8" name="Picture 7" descr="A blue and red text">
            <a:extLst>
              <a:ext uri="{FF2B5EF4-FFF2-40B4-BE49-F238E27FC236}">
                <a16:creationId xmlns:a16="http://schemas.microsoft.com/office/drawing/2014/main" id="{F4B40477-C0B3-9D2D-1217-77C2C0BF4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375" y="1822966"/>
            <a:ext cx="4225764" cy="2919413"/>
          </a:xfrm>
          <a:prstGeom prst="rect">
            <a:avLst/>
          </a:prstGeom>
        </p:spPr>
      </p:pic>
    </p:spTree>
    <p:extLst>
      <p:ext uri="{BB962C8B-B14F-4D97-AF65-F5344CB8AC3E}">
        <p14:creationId xmlns:p14="http://schemas.microsoft.com/office/powerpoint/2010/main" val="217530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39FA81-7620-0882-9A16-11549009C6CC}"/>
              </a:ext>
            </a:extLst>
          </p:cNvPr>
          <p:cNvSpPr txBox="1"/>
          <p:nvPr/>
        </p:nvSpPr>
        <p:spPr>
          <a:xfrm>
            <a:off x="653472" y="1690688"/>
            <a:ext cx="4651953" cy="2862322"/>
          </a:xfrm>
          <a:prstGeom prst="rect">
            <a:avLst/>
          </a:prstGeom>
          <a:noFill/>
        </p:spPr>
        <p:txBody>
          <a:bodyPr wrap="square">
            <a:spAutoFit/>
          </a:bodyPr>
          <a:lstStyle/>
          <a:p>
            <a:r>
              <a:rPr lang="en-US" dirty="0">
                <a:solidFill>
                  <a:schemeClr val="bg1"/>
                </a:solidFill>
              </a:rPr>
              <a:t>A </a:t>
            </a:r>
            <a:r>
              <a:rPr lang="en-US" b="1" dirty="0">
                <a:solidFill>
                  <a:schemeClr val="bg1"/>
                </a:solidFill>
              </a:rPr>
              <a:t>rootkit</a:t>
            </a:r>
            <a:r>
              <a:rPr lang="en-US" dirty="0">
                <a:solidFill>
                  <a:schemeClr val="bg1"/>
                </a:solidFill>
              </a:rPr>
              <a:t> is a type of malicious software designed to gain unauthorized access to a computer or network while hiding its presence. It typically allows attackers to maintain control over the system, manipulate processes, and access sensitive data without detection. Rootkits can modify system files and processes, making them difficult to identify and remove, and can be used to facilitate other types of malware or attacks.</a:t>
            </a:r>
          </a:p>
        </p:txBody>
      </p:sp>
      <p:sp>
        <p:nvSpPr>
          <p:cNvPr id="6" name="Title 5">
            <a:extLst>
              <a:ext uri="{FF2B5EF4-FFF2-40B4-BE49-F238E27FC236}">
                <a16:creationId xmlns:a16="http://schemas.microsoft.com/office/drawing/2014/main" id="{2E37A36B-7A8C-4FF2-F33E-932B77DA21A8}"/>
              </a:ext>
            </a:extLst>
          </p:cNvPr>
          <p:cNvSpPr>
            <a:spLocks noGrp="1"/>
          </p:cNvSpPr>
          <p:nvPr>
            <p:ph type="title"/>
          </p:nvPr>
        </p:nvSpPr>
        <p:spPr>
          <a:xfrm>
            <a:off x="653472" y="365125"/>
            <a:ext cx="10515600" cy="1325563"/>
          </a:xfrm>
        </p:spPr>
        <p:txBody>
          <a:bodyPr>
            <a:normAutofit/>
          </a:bodyPr>
          <a:lstStyle/>
          <a:p>
            <a:r>
              <a:rPr lang="en-US" sz="3600" dirty="0">
                <a:solidFill>
                  <a:schemeClr val="bg1"/>
                </a:solidFill>
              </a:rPr>
              <a:t>What’s a rootkit </a:t>
            </a:r>
          </a:p>
        </p:txBody>
      </p:sp>
      <p:pic>
        <p:nvPicPr>
          <p:cNvPr id="9" name="Picture 8">
            <a:extLst>
              <a:ext uri="{FF2B5EF4-FFF2-40B4-BE49-F238E27FC236}">
                <a16:creationId xmlns:a16="http://schemas.microsoft.com/office/drawing/2014/main" id="{E67A79C9-B130-C34B-7587-C86AE3940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29" r="21329"/>
          <a:stretch/>
        </p:blipFill>
        <p:spPr bwMode="auto">
          <a:xfrm>
            <a:off x="7139999" y="877172"/>
            <a:ext cx="4029073" cy="4489353"/>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78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B9F3-4FAA-DF43-A5EE-475B23F4D6AD}"/>
              </a:ext>
            </a:extLst>
          </p:cNvPr>
          <p:cNvSpPr>
            <a:spLocks noGrp="1"/>
          </p:cNvSpPr>
          <p:nvPr>
            <p:ph type="title"/>
          </p:nvPr>
        </p:nvSpPr>
        <p:spPr>
          <a:xfrm>
            <a:off x="533400" y="355889"/>
            <a:ext cx="10515600" cy="1325563"/>
          </a:xfrm>
        </p:spPr>
        <p:txBody>
          <a:bodyPr>
            <a:normAutofit/>
          </a:bodyPr>
          <a:lstStyle/>
          <a:p>
            <a:r>
              <a:rPr lang="en-US" sz="3600" dirty="0">
                <a:solidFill>
                  <a:schemeClr val="bg1"/>
                </a:solidFill>
              </a:rPr>
              <a:t>Types of rootkits</a:t>
            </a:r>
          </a:p>
        </p:txBody>
      </p:sp>
      <p:sp>
        <p:nvSpPr>
          <p:cNvPr id="4" name="TextBox 3">
            <a:extLst>
              <a:ext uri="{FF2B5EF4-FFF2-40B4-BE49-F238E27FC236}">
                <a16:creationId xmlns:a16="http://schemas.microsoft.com/office/drawing/2014/main" id="{AB0F1878-2EA9-97FA-4E08-678772D2FD86}"/>
              </a:ext>
            </a:extLst>
          </p:cNvPr>
          <p:cNvSpPr txBox="1"/>
          <p:nvPr/>
        </p:nvSpPr>
        <p:spPr>
          <a:xfrm>
            <a:off x="533400" y="1851999"/>
            <a:ext cx="6094428" cy="369332"/>
          </a:xfrm>
          <a:prstGeom prst="rect">
            <a:avLst/>
          </a:prstGeom>
          <a:noFill/>
        </p:spPr>
        <p:txBody>
          <a:bodyPr wrap="square">
            <a:spAutoFit/>
          </a:bodyPr>
          <a:lstStyle/>
          <a:p>
            <a:r>
              <a:rPr lang="en-US" dirty="0">
                <a:solidFill>
                  <a:schemeClr val="bg1"/>
                </a:solidFill>
              </a:rPr>
              <a:t>User-Mode Rootkits</a:t>
            </a:r>
          </a:p>
        </p:txBody>
      </p:sp>
      <p:sp>
        <p:nvSpPr>
          <p:cNvPr id="6" name="TextBox 5">
            <a:extLst>
              <a:ext uri="{FF2B5EF4-FFF2-40B4-BE49-F238E27FC236}">
                <a16:creationId xmlns:a16="http://schemas.microsoft.com/office/drawing/2014/main" id="{86A2DAD1-0B71-0C01-C6E7-A7B77FE95DBF}"/>
              </a:ext>
            </a:extLst>
          </p:cNvPr>
          <p:cNvSpPr txBox="1"/>
          <p:nvPr/>
        </p:nvSpPr>
        <p:spPr>
          <a:xfrm>
            <a:off x="531828" y="2391878"/>
            <a:ext cx="6096000" cy="369332"/>
          </a:xfrm>
          <a:prstGeom prst="rect">
            <a:avLst/>
          </a:prstGeom>
          <a:noFill/>
        </p:spPr>
        <p:txBody>
          <a:bodyPr wrap="square">
            <a:spAutoFit/>
          </a:bodyPr>
          <a:lstStyle/>
          <a:p>
            <a:r>
              <a:rPr lang="en-US" dirty="0">
                <a:solidFill>
                  <a:schemeClr val="bg1"/>
                </a:solidFill>
              </a:rPr>
              <a:t>Kernel-Mode Rootkits</a:t>
            </a:r>
          </a:p>
        </p:txBody>
      </p:sp>
      <p:sp>
        <p:nvSpPr>
          <p:cNvPr id="8" name="TextBox 7">
            <a:extLst>
              <a:ext uri="{FF2B5EF4-FFF2-40B4-BE49-F238E27FC236}">
                <a16:creationId xmlns:a16="http://schemas.microsoft.com/office/drawing/2014/main" id="{730084AC-7AA4-8BE7-BCF7-B3B22A638B77}"/>
              </a:ext>
            </a:extLst>
          </p:cNvPr>
          <p:cNvSpPr txBox="1"/>
          <p:nvPr/>
        </p:nvSpPr>
        <p:spPr>
          <a:xfrm>
            <a:off x="531828" y="2994751"/>
            <a:ext cx="6096000" cy="369332"/>
          </a:xfrm>
          <a:prstGeom prst="rect">
            <a:avLst/>
          </a:prstGeom>
          <a:noFill/>
        </p:spPr>
        <p:txBody>
          <a:bodyPr wrap="square">
            <a:spAutoFit/>
          </a:bodyPr>
          <a:lstStyle/>
          <a:p>
            <a:r>
              <a:rPr lang="en-US" dirty="0">
                <a:solidFill>
                  <a:schemeClr val="bg1"/>
                </a:solidFill>
              </a:rPr>
              <a:t>Bootloader (</a:t>
            </a:r>
            <a:r>
              <a:rPr lang="en-US" dirty="0" err="1">
                <a:solidFill>
                  <a:schemeClr val="bg1"/>
                </a:solidFill>
              </a:rPr>
              <a:t>Bootkit</a:t>
            </a:r>
            <a:r>
              <a:rPr lang="en-US" dirty="0">
                <a:solidFill>
                  <a:schemeClr val="bg1"/>
                </a:solidFill>
              </a:rPr>
              <a:t>) Rootkits</a:t>
            </a:r>
          </a:p>
        </p:txBody>
      </p:sp>
      <p:sp>
        <p:nvSpPr>
          <p:cNvPr id="10" name="TextBox 9">
            <a:extLst>
              <a:ext uri="{FF2B5EF4-FFF2-40B4-BE49-F238E27FC236}">
                <a16:creationId xmlns:a16="http://schemas.microsoft.com/office/drawing/2014/main" id="{E405D8D3-1821-DD5C-1744-3E9629961BD5}"/>
              </a:ext>
            </a:extLst>
          </p:cNvPr>
          <p:cNvSpPr txBox="1"/>
          <p:nvPr/>
        </p:nvSpPr>
        <p:spPr>
          <a:xfrm>
            <a:off x="531828" y="3597625"/>
            <a:ext cx="6096000" cy="369332"/>
          </a:xfrm>
          <a:prstGeom prst="rect">
            <a:avLst/>
          </a:prstGeom>
          <a:noFill/>
        </p:spPr>
        <p:txBody>
          <a:bodyPr wrap="square">
            <a:spAutoFit/>
          </a:bodyPr>
          <a:lstStyle/>
          <a:p>
            <a:r>
              <a:rPr lang="en-US" dirty="0">
                <a:solidFill>
                  <a:schemeClr val="bg1"/>
                </a:solidFill>
              </a:rPr>
              <a:t>Firmware Rootkits </a:t>
            </a:r>
          </a:p>
        </p:txBody>
      </p:sp>
      <p:sp>
        <p:nvSpPr>
          <p:cNvPr id="12" name="TextBox 11">
            <a:extLst>
              <a:ext uri="{FF2B5EF4-FFF2-40B4-BE49-F238E27FC236}">
                <a16:creationId xmlns:a16="http://schemas.microsoft.com/office/drawing/2014/main" id="{63014EF0-0ED5-D2DB-ED36-EAFE752CBBEF}"/>
              </a:ext>
            </a:extLst>
          </p:cNvPr>
          <p:cNvSpPr txBox="1"/>
          <p:nvPr/>
        </p:nvSpPr>
        <p:spPr>
          <a:xfrm>
            <a:off x="531828" y="4200499"/>
            <a:ext cx="6096000" cy="369332"/>
          </a:xfrm>
          <a:prstGeom prst="rect">
            <a:avLst/>
          </a:prstGeom>
          <a:noFill/>
        </p:spPr>
        <p:txBody>
          <a:bodyPr wrap="square">
            <a:spAutoFit/>
          </a:bodyPr>
          <a:lstStyle/>
          <a:p>
            <a:r>
              <a:rPr lang="en-US" dirty="0">
                <a:solidFill>
                  <a:schemeClr val="bg1"/>
                </a:solidFill>
              </a:rPr>
              <a:t>Hypervisor Rootkits (Virtualized Rootkits) </a:t>
            </a:r>
          </a:p>
        </p:txBody>
      </p:sp>
      <p:pic>
        <p:nvPicPr>
          <p:cNvPr id="13" name="Picture 12">
            <a:extLst>
              <a:ext uri="{FF2B5EF4-FFF2-40B4-BE49-F238E27FC236}">
                <a16:creationId xmlns:a16="http://schemas.microsoft.com/office/drawing/2014/main" id="{610B926B-CB10-CEC0-41DD-FC7A405C2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953" r="22953"/>
          <a:stretch/>
        </p:blipFill>
        <p:spPr bwMode="auto">
          <a:xfrm>
            <a:off x="7139999" y="648445"/>
            <a:ext cx="4211492" cy="4692611"/>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230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3FA1-06FA-5994-AF35-2CC734F12373}"/>
              </a:ext>
            </a:extLst>
          </p:cNvPr>
          <p:cNvSpPr>
            <a:spLocks noGrp="1"/>
          </p:cNvSpPr>
          <p:nvPr>
            <p:ph type="title"/>
          </p:nvPr>
        </p:nvSpPr>
        <p:spPr>
          <a:xfrm>
            <a:off x="295275" y="365125"/>
            <a:ext cx="10515600" cy="1325563"/>
          </a:xfrm>
        </p:spPr>
        <p:txBody>
          <a:bodyPr>
            <a:normAutofit/>
          </a:bodyPr>
          <a:lstStyle/>
          <a:p>
            <a:r>
              <a:rPr lang="en-US" sz="3600" dirty="0">
                <a:solidFill>
                  <a:schemeClr val="bg1"/>
                </a:solidFill>
              </a:rPr>
              <a:t>How does Rootkits actually work? </a:t>
            </a:r>
          </a:p>
        </p:txBody>
      </p:sp>
      <p:sp>
        <p:nvSpPr>
          <p:cNvPr id="4" name="TextBox 3">
            <a:extLst>
              <a:ext uri="{FF2B5EF4-FFF2-40B4-BE49-F238E27FC236}">
                <a16:creationId xmlns:a16="http://schemas.microsoft.com/office/drawing/2014/main" id="{CEB41CAC-449A-ADA4-ADCF-90650865F6D7}"/>
              </a:ext>
            </a:extLst>
          </p:cNvPr>
          <p:cNvSpPr txBox="1"/>
          <p:nvPr/>
        </p:nvSpPr>
        <p:spPr>
          <a:xfrm>
            <a:off x="390525" y="1966913"/>
            <a:ext cx="6076950" cy="2308324"/>
          </a:xfrm>
          <a:prstGeom prst="rect">
            <a:avLst/>
          </a:prstGeom>
          <a:noFill/>
        </p:spPr>
        <p:txBody>
          <a:bodyPr wrap="square">
            <a:spAutoFit/>
          </a:bodyPr>
          <a:lstStyle/>
          <a:p>
            <a:r>
              <a:rPr lang="en-US" dirty="0">
                <a:solidFill>
                  <a:schemeClr val="bg1"/>
                </a:solidFill>
              </a:rPr>
              <a:t>Rootkits are malicious software that install themselves deeply in the operating system, often at the kernel level. They gain administrative access, allowing them to bypass security measures. Rootkits conceal their presence by modifying system files and processes, making detection difficult. Once installed, they can monitor user activities, log keystrokes, and execute commands remotely, while ensuring persistence by running automatically at system startup.</a:t>
            </a:r>
          </a:p>
        </p:txBody>
      </p:sp>
      <p:pic>
        <p:nvPicPr>
          <p:cNvPr id="5" name="Picture 4">
            <a:extLst>
              <a:ext uri="{FF2B5EF4-FFF2-40B4-BE49-F238E27FC236}">
                <a16:creationId xmlns:a16="http://schemas.microsoft.com/office/drawing/2014/main" id="{F2B1036E-3CD0-C2E8-1E6C-A5B1B68A3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25" r="26625"/>
          <a:stretch/>
        </p:blipFill>
        <p:spPr bwMode="auto">
          <a:xfrm>
            <a:off x="7139999" y="877172"/>
            <a:ext cx="4211492" cy="4692611"/>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587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3765F-1239-DDE0-FF25-B8398C315F11}"/>
              </a:ext>
            </a:extLst>
          </p:cNvPr>
          <p:cNvSpPr>
            <a:spLocks noGrp="1"/>
          </p:cNvSpPr>
          <p:nvPr>
            <p:ph type="title"/>
          </p:nvPr>
        </p:nvSpPr>
        <p:spPr/>
        <p:txBody>
          <a:bodyPr>
            <a:normAutofit/>
          </a:bodyPr>
          <a:lstStyle/>
          <a:p>
            <a:r>
              <a:rPr lang="en-US" sz="3600" dirty="0">
                <a:solidFill>
                  <a:schemeClr val="bg1"/>
                </a:solidFill>
              </a:rPr>
              <a:t>Prevention and mitigation</a:t>
            </a:r>
          </a:p>
        </p:txBody>
      </p:sp>
      <p:sp>
        <p:nvSpPr>
          <p:cNvPr id="6" name="TextBox 5">
            <a:extLst>
              <a:ext uri="{FF2B5EF4-FFF2-40B4-BE49-F238E27FC236}">
                <a16:creationId xmlns:a16="http://schemas.microsoft.com/office/drawing/2014/main" id="{491B6242-84E7-19E9-9D19-B8E576603D0F}"/>
              </a:ext>
            </a:extLst>
          </p:cNvPr>
          <p:cNvSpPr txBox="1"/>
          <p:nvPr/>
        </p:nvSpPr>
        <p:spPr>
          <a:xfrm>
            <a:off x="838200" y="1690688"/>
            <a:ext cx="6094428" cy="369332"/>
          </a:xfrm>
          <a:prstGeom prst="rect">
            <a:avLst/>
          </a:prstGeom>
          <a:noFill/>
        </p:spPr>
        <p:txBody>
          <a:bodyPr wrap="square">
            <a:spAutoFit/>
          </a:bodyPr>
          <a:lstStyle/>
          <a:p>
            <a:r>
              <a:rPr lang="en-US" dirty="0">
                <a:solidFill>
                  <a:schemeClr val="bg1"/>
                </a:solidFill>
              </a:rPr>
              <a:t>Behavioral Analysis</a:t>
            </a:r>
          </a:p>
        </p:txBody>
      </p:sp>
      <p:sp>
        <p:nvSpPr>
          <p:cNvPr id="8" name="TextBox 7">
            <a:extLst>
              <a:ext uri="{FF2B5EF4-FFF2-40B4-BE49-F238E27FC236}">
                <a16:creationId xmlns:a16="http://schemas.microsoft.com/office/drawing/2014/main" id="{F62EBAF4-7B02-3EBC-C7C2-9CA756C58B46}"/>
              </a:ext>
            </a:extLst>
          </p:cNvPr>
          <p:cNvSpPr txBox="1"/>
          <p:nvPr/>
        </p:nvSpPr>
        <p:spPr>
          <a:xfrm>
            <a:off x="838200" y="2285155"/>
            <a:ext cx="6094428" cy="369332"/>
          </a:xfrm>
          <a:prstGeom prst="rect">
            <a:avLst/>
          </a:prstGeom>
          <a:noFill/>
        </p:spPr>
        <p:txBody>
          <a:bodyPr wrap="square">
            <a:spAutoFit/>
          </a:bodyPr>
          <a:lstStyle/>
          <a:p>
            <a:r>
              <a:rPr lang="en-US" dirty="0">
                <a:solidFill>
                  <a:schemeClr val="bg1"/>
                </a:solidFill>
              </a:rPr>
              <a:t>File Integrity Monitoring (FIM)</a:t>
            </a:r>
          </a:p>
        </p:txBody>
      </p:sp>
      <p:sp>
        <p:nvSpPr>
          <p:cNvPr id="10" name="TextBox 9">
            <a:extLst>
              <a:ext uri="{FF2B5EF4-FFF2-40B4-BE49-F238E27FC236}">
                <a16:creationId xmlns:a16="http://schemas.microsoft.com/office/drawing/2014/main" id="{2ADE3EC0-B20E-ACA9-D09B-C37D040878DD}"/>
              </a:ext>
            </a:extLst>
          </p:cNvPr>
          <p:cNvSpPr txBox="1"/>
          <p:nvPr/>
        </p:nvSpPr>
        <p:spPr>
          <a:xfrm>
            <a:off x="838200" y="2879622"/>
            <a:ext cx="6094428" cy="369332"/>
          </a:xfrm>
          <a:prstGeom prst="rect">
            <a:avLst/>
          </a:prstGeom>
          <a:noFill/>
        </p:spPr>
        <p:txBody>
          <a:bodyPr wrap="square">
            <a:spAutoFit/>
          </a:bodyPr>
          <a:lstStyle/>
          <a:p>
            <a:r>
              <a:rPr lang="en-US" dirty="0">
                <a:solidFill>
                  <a:schemeClr val="bg1"/>
                </a:solidFill>
              </a:rPr>
              <a:t>Boot-Time Scans </a:t>
            </a:r>
          </a:p>
        </p:txBody>
      </p:sp>
      <p:sp>
        <p:nvSpPr>
          <p:cNvPr id="12" name="TextBox 11">
            <a:extLst>
              <a:ext uri="{FF2B5EF4-FFF2-40B4-BE49-F238E27FC236}">
                <a16:creationId xmlns:a16="http://schemas.microsoft.com/office/drawing/2014/main" id="{A6D80D99-3371-6AAE-E945-664F30B18FF5}"/>
              </a:ext>
            </a:extLst>
          </p:cNvPr>
          <p:cNvSpPr txBox="1"/>
          <p:nvPr/>
        </p:nvSpPr>
        <p:spPr>
          <a:xfrm>
            <a:off x="838200" y="3474089"/>
            <a:ext cx="6094428" cy="369332"/>
          </a:xfrm>
          <a:prstGeom prst="rect">
            <a:avLst/>
          </a:prstGeom>
          <a:noFill/>
        </p:spPr>
        <p:txBody>
          <a:bodyPr wrap="square">
            <a:spAutoFit/>
          </a:bodyPr>
          <a:lstStyle/>
          <a:p>
            <a:r>
              <a:rPr lang="en-US" dirty="0">
                <a:solidFill>
                  <a:schemeClr val="bg1"/>
                </a:solidFill>
              </a:rPr>
              <a:t>Hardware-Based Detection</a:t>
            </a:r>
          </a:p>
        </p:txBody>
      </p:sp>
      <p:sp>
        <p:nvSpPr>
          <p:cNvPr id="14" name="TextBox 13">
            <a:extLst>
              <a:ext uri="{FF2B5EF4-FFF2-40B4-BE49-F238E27FC236}">
                <a16:creationId xmlns:a16="http://schemas.microsoft.com/office/drawing/2014/main" id="{88B7FFFB-CF5B-EE68-9C2F-13BE84EB7CFF}"/>
              </a:ext>
            </a:extLst>
          </p:cNvPr>
          <p:cNvSpPr txBox="1"/>
          <p:nvPr/>
        </p:nvSpPr>
        <p:spPr>
          <a:xfrm>
            <a:off x="838200" y="4018848"/>
            <a:ext cx="6094428" cy="369332"/>
          </a:xfrm>
          <a:prstGeom prst="rect">
            <a:avLst/>
          </a:prstGeom>
          <a:noFill/>
        </p:spPr>
        <p:txBody>
          <a:bodyPr wrap="square">
            <a:spAutoFit/>
          </a:bodyPr>
          <a:lstStyle/>
          <a:p>
            <a:r>
              <a:rPr lang="en-US" dirty="0">
                <a:solidFill>
                  <a:schemeClr val="bg1"/>
                </a:solidFill>
              </a:rPr>
              <a:t>Digital Signatures </a:t>
            </a:r>
          </a:p>
        </p:txBody>
      </p:sp>
      <p:pic>
        <p:nvPicPr>
          <p:cNvPr id="15" name="Picture 14">
            <a:extLst>
              <a:ext uri="{FF2B5EF4-FFF2-40B4-BE49-F238E27FC236}">
                <a16:creationId xmlns:a16="http://schemas.microsoft.com/office/drawing/2014/main" id="{F09CA146-4AD7-BAD0-CC98-12D4F9869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30" r="3630"/>
          <a:stretch/>
        </p:blipFill>
        <p:spPr bwMode="auto">
          <a:xfrm>
            <a:off x="7134226" y="1020217"/>
            <a:ext cx="4010024" cy="4373819"/>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2085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67919-E4C3-96B4-453D-1A95BB16D4CB}"/>
              </a:ext>
            </a:extLst>
          </p:cNvPr>
          <p:cNvSpPr txBox="1"/>
          <p:nvPr/>
        </p:nvSpPr>
        <p:spPr>
          <a:xfrm>
            <a:off x="209550" y="282059"/>
            <a:ext cx="8153400" cy="646331"/>
          </a:xfrm>
          <a:prstGeom prst="rect">
            <a:avLst/>
          </a:prstGeom>
          <a:noFill/>
        </p:spPr>
        <p:txBody>
          <a:bodyPr wrap="square">
            <a:spAutoFit/>
          </a:bodyPr>
          <a:lstStyle/>
          <a:p>
            <a:r>
              <a:rPr lang="en-US" sz="3600" dirty="0">
                <a:solidFill>
                  <a:schemeClr val="bg1"/>
                </a:solidFill>
              </a:rPr>
              <a:t>MITRE ATT&amp;CK projection on Rootkits </a:t>
            </a:r>
          </a:p>
        </p:txBody>
      </p:sp>
      <p:sp>
        <p:nvSpPr>
          <p:cNvPr id="5" name="TextBox 4">
            <a:extLst>
              <a:ext uri="{FF2B5EF4-FFF2-40B4-BE49-F238E27FC236}">
                <a16:creationId xmlns:a16="http://schemas.microsoft.com/office/drawing/2014/main" id="{F2CC317C-3C68-46D2-9BA5-65F901528868}"/>
              </a:ext>
            </a:extLst>
          </p:cNvPr>
          <p:cNvSpPr txBox="1"/>
          <p:nvPr/>
        </p:nvSpPr>
        <p:spPr>
          <a:xfrm>
            <a:off x="209550" y="1453634"/>
            <a:ext cx="6096000" cy="369332"/>
          </a:xfrm>
          <a:prstGeom prst="rect">
            <a:avLst/>
          </a:prstGeom>
          <a:noFill/>
        </p:spPr>
        <p:txBody>
          <a:bodyPr wrap="square">
            <a:spAutoFit/>
          </a:bodyPr>
          <a:lstStyle/>
          <a:p>
            <a:r>
              <a:rPr lang="en-US" dirty="0">
                <a:solidFill>
                  <a:schemeClr val="bg1"/>
                </a:solidFill>
              </a:rPr>
              <a:t>T1547.001 - Boot or Logon AutoStart Execution</a:t>
            </a:r>
          </a:p>
        </p:txBody>
      </p:sp>
      <p:sp>
        <p:nvSpPr>
          <p:cNvPr id="7" name="TextBox 6">
            <a:extLst>
              <a:ext uri="{FF2B5EF4-FFF2-40B4-BE49-F238E27FC236}">
                <a16:creationId xmlns:a16="http://schemas.microsoft.com/office/drawing/2014/main" id="{E4213E43-7705-DFFB-3ED7-D073BE9E3E2D}"/>
              </a:ext>
            </a:extLst>
          </p:cNvPr>
          <p:cNvSpPr txBox="1"/>
          <p:nvPr/>
        </p:nvSpPr>
        <p:spPr>
          <a:xfrm>
            <a:off x="209550" y="1978878"/>
            <a:ext cx="6096000" cy="369332"/>
          </a:xfrm>
          <a:prstGeom prst="rect">
            <a:avLst/>
          </a:prstGeom>
          <a:noFill/>
        </p:spPr>
        <p:txBody>
          <a:bodyPr wrap="square">
            <a:spAutoFit/>
          </a:bodyPr>
          <a:lstStyle/>
          <a:p>
            <a:r>
              <a:rPr lang="en-US" dirty="0">
                <a:solidFill>
                  <a:schemeClr val="bg1"/>
                </a:solidFill>
              </a:rPr>
              <a:t>T1215 - Kernel Modules and Extensions</a:t>
            </a:r>
          </a:p>
        </p:txBody>
      </p:sp>
      <p:pic>
        <p:nvPicPr>
          <p:cNvPr id="11" name="Picture 10" descr="A blue and red text">
            <a:extLst>
              <a:ext uri="{FF2B5EF4-FFF2-40B4-BE49-F238E27FC236}">
                <a16:creationId xmlns:a16="http://schemas.microsoft.com/office/drawing/2014/main" id="{784A22F9-71E8-415F-2268-D99D9848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375" y="1822966"/>
            <a:ext cx="4225764" cy="2919413"/>
          </a:xfrm>
          <a:prstGeom prst="rect">
            <a:avLst/>
          </a:prstGeom>
        </p:spPr>
      </p:pic>
    </p:spTree>
    <p:extLst>
      <p:ext uri="{BB962C8B-B14F-4D97-AF65-F5344CB8AC3E}">
        <p14:creationId xmlns:p14="http://schemas.microsoft.com/office/powerpoint/2010/main" val="199331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BFF245-09C8-D267-DC52-529C9A4C198C}"/>
              </a:ext>
            </a:extLst>
          </p:cNvPr>
          <p:cNvGrpSpPr/>
          <p:nvPr/>
        </p:nvGrpSpPr>
        <p:grpSpPr>
          <a:xfrm>
            <a:off x="494270" y="525162"/>
            <a:ext cx="4268488" cy="5807676"/>
            <a:chOff x="691978" y="308919"/>
            <a:chExt cx="4268488" cy="5807676"/>
          </a:xfrm>
        </p:grpSpPr>
        <p:sp>
          <p:nvSpPr>
            <p:cNvPr id="2" name="Rectangle 1">
              <a:extLst>
                <a:ext uri="{FF2B5EF4-FFF2-40B4-BE49-F238E27FC236}">
                  <a16:creationId xmlns:a16="http://schemas.microsoft.com/office/drawing/2014/main" id="{C19F87E9-0B38-9ACF-7774-D034B40068E2}"/>
                </a:ext>
              </a:extLst>
            </p:cNvPr>
            <p:cNvSpPr/>
            <p:nvPr/>
          </p:nvSpPr>
          <p:spPr>
            <a:xfrm>
              <a:off x="691978" y="308919"/>
              <a:ext cx="2483708" cy="2570205"/>
            </a:xfrm>
            <a:prstGeom prst="rect">
              <a:avLst/>
            </a:prstGeom>
            <a:gradFill flip="none" rotWithShape="1">
              <a:gsLst>
                <a:gs pos="1000">
                  <a:schemeClr val="accent4"/>
                </a:gs>
                <a:gs pos="100000">
                  <a:schemeClr val="accent3"/>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hoto hacker with anonymous mask">
              <a:extLst>
                <a:ext uri="{FF2B5EF4-FFF2-40B4-BE49-F238E27FC236}">
                  <a16:creationId xmlns:a16="http://schemas.microsoft.com/office/drawing/2014/main" id="{C24B66C7-239C-7606-F384-788823198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253"/>
            <a:stretch>
              <a:fillRect/>
            </a:stretch>
          </p:blipFill>
          <p:spPr bwMode="auto">
            <a:xfrm>
              <a:off x="979016" y="586431"/>
              <a:ext cx="3981450" cy="5530164"/>
            </a:xfrm>
            <a:prstGeom prst="snip1Rect">
              <a:avLst/>
            </a:prstGeom>
            <a:noFill/>
            <a:extLst>
              <a:ext uri="{909E8E84-426E-40DD-AFC4-6F175D3DCCD1}">
                <a14:hiddenFill xmlns:a14="http://schemas.microsoft.com/office/drawing/2010/main">
                  <a:solidFill>
                    <a:srgbClr val="FFFFFF"/>
                  </a:solidFill>
                </a14:hiddenFill>
              </a:ext>
            </a:extLst>
          </p:spPr>
        </p:pic>
      </p:grpSp>
      <p:sp>
        <p:nvSpPr>
          <p:cNvPr id="7" name="Rectangle: Single Corner Snipped 6">
            <a:extLst>
              <a:ext uri="{FF2B5EF4-FFF2-40B4-BE49-F238E27FC236}">
                <a16:creationId xmlns:a16="http://schemas.microsoft.com/office/drawing/2014/main" id="{23F6EA3A-8DD3-410F-ADFC-FCCFA6BE6C0F}"/>
              </a:ext>
            </a:extLst>
          </p:cNvPr>
          <p:cNvSpPr/>
          <p:nvPr/>
        </p:nvSpPr>
        <p:spPr>
          <a:xfrm flipH="1">
            <a:off x="8625016" y="6384525"/>
            <a:ext cx="3566984" cy="473475"/>
          </a:xfrm>
          <a:prstGeom prst="snip1Rect">
            <a:avLst>
              <a:gd name="adj" fmla="val 38701"/>
            </a:avLst>
          </a:prstGeom>
          <a:gradFill flip="none" rotWithShape="1">
            <a:gsLst>
              <a:gs pos="100000">
                <a:schemeClr val="accent4"/>
              </a:gs>
              <a:gs pos="0">
                <a:schemeClr val="accent3"/>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0" spc="600">
                <a:solidFill>
                  <a:schemeClr val="bg1"/>
                </a:solidFill>
                <a:effectLst/>
                <a:latin typeface="Montserrat" panose="00000500000000000000" pitchFamily="2" charset="0"/>
              </a:rPr>
              <a:t>MALWARE</a:t>
            </a:r>
            <a:endParaRPr lang="en-US" sz="2400" spc="600"/>
          </a:p>
        </p:txBody>
      </p:sp>
      <p:grpSp>
        <p:nvGrpSpPr>
          <p:cNvPr id="11" name="Group 10">
            <a:extLst>
              <a:ext uri="{FF2B5EF4-FFF2-40B4-BE49-F238E27FC236}">
                <a16:creationId xmlns:a16="http://schemas.microsoft.com/office/drawing/2014/main" id="{736F1B17-5334-2883-D3A6-CA66E9C7DA6D}"/>
              </a:ext>
            </a:extLst>
          </p:cNvPr>
          <p:cNvGrpSpPr/>
          <p:nvPr/>
        </p:nvGrpSpPr>
        <p:grpSpPr>
          <a:xfrm>
            <a:off x="5994057" y="1795649"/>
            <a:ext cx="4760440" cy="3266701"/>
            <a:chOff x="5648068" y="2038865"/>
            <a:chExt cx="4760440" cy="3266701"/>
          </a:xfrm>
        </p:grpSpPr>
        <p:sp>
          <p:nvSpPr>
            <p:cNvPr id="9" name="TextBox 8">
              <a:extLst>
                <a:ext uri="{FF2B5EF4-FFF2-40B4-BE49-F238E27FC236}">
                  <a16:creationId xmlns:a16="http://schemas.microsoft.com/office/drawing/2014/main" id="{2783D31C-670F-48DC-D440-6FE760F58616}"/>
                </a:ext>
              </a:extLst>
            </p:cNvPr>
            <p:cNvSpPr txBox="1"/>
            <p:nvPr/>
          </p:nvSpPr>
          <p:spPr>
            <a:xfrm>
              <a:off x="5648068" y="2767051"/>
              <a:ext cx="4760440"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Malware, short for malicious software, refers to any software specifically designed to harm or exploit computer systems, steal data, disrupt operations, or gain unauthorized access. It poses a significant threat to cybersecurity.</a:t>
              </a:r>
              <a:endParaRPr lang="en-US" dirty="0">
                <a:solidFill>
                  <a:schemeClr val="bg1"/>
                </a:solidFill>
                <a:latin typeface="Montserrat" panose="00000500000000000000" pitchFamily="2" charset="0"/>
              </a:endParaRPr>
            </a:p>
          </p:txBody>
        </p:sp>
        <p:sp>
          <p:nvSpPr>
            <p:cNvPr id="10" name="TextBox 9">
              <a:extLst>
                <a:ext uri="{FF2B5EF4-FFF2-40B4-BE49-F238E27FC236}">
                  <a16:creationId xmlns:a16="http://schemas.microsoft.com/office/drawing/2014/main" id="{D19D6FCB-14D5-8170-7AC6-3935F4979B79}"/>
                </a:ext>
              </a:extLst>
            </p:cNvPr>
            <p:cNvSpPr txBox="1"/>
            <p:nvPr/>
          </p:nvSpPr>
          <p:spPr>
            <a:xfrm>
              <a:off x="5648068" y="2038865"/>
              <a:ext cx="4620397"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Introduction</a:t>
              </a:r>
            </a:p>
          </p:txBody>
        </p:sp>
      </p:grpSp>
    </p:spTree>
    <p:extLst>
      <p:ext uri="{BB962C8B-B14F-4D97-AF65-F5344CB8AC3E}">
        <p14:creationId xmlns:p14="http://schemas.microsoft.com/office/powerpoint/2010/main" val="2462488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DE17ED-01BE-C594-967D-56BE167409BA}"/>
              </a:ext>
            </a:extLst>
          </p:cNvPr>
          <p:cNvGrpSpPr/>
          <p:nvPr/>
        </p:nvGrpSpPr>
        <p:grpSpPr>
          <a:xfrm>
            <a:off x="619542" y="636372"/>
            <a:ext cx="4718577" cy="5807676"/>
            <a:chOff x="458904" y="525162"/>
            <a:chExt cx="4718577" cy="5807676"/>
          </a:xfrm>
        </p:grpSpPr>
        <p:sp>
          <p:nvSpPr>
            <p:cNvPr id="3" name="Parallelogram 2">
              <a:extLst>
                <a:ext uri="{FF2B5EF4-FFF2-40B4-BE49-F238E27FC236}">
                  <a16:creationId xmlns:a16="http://schemas.microsoft.com/office/drawing/2014/main" id="{A9A52F79-8AF9-ED7F-1F52-E96F580A723A}"/>
                </a:ext>
              </a:extLst>
            </p:cNvPr>
            <p:cNvSpPr/>
            <p:nvPr/>
          </p:nvSpPr>
          <p:spPr>
            <a:xfrm>
              <a:off x="1334528" y="1000897"/>
              <a:ext cx="3842953" cy="5331941"/>
            </a:xfrm>
            <a:prstGeom prst="parallelogram">
              <a:avLst/>
            </a:prstGeom>
            <a:gradFill>
              <a:gsLst>
                <a:gs pos="0">
                  <a:schemeClr val="accent4"/>
                </a:gs>
                <a:gs pos="100000">
                  <a:schemeClr val="accent3"/>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420912-C63C-53C1-933F-685CD6B652D2}"/>
                </a:ext>
              </a:extLst>
            </p:cNvPr>
            <p:cNvPicPr>
              <a:picLocks noChangeAspect="1"/>
            </p:cNvPicPr>
            <p:nvPr/>
          </p:nvPicPr>
          <p:blipFill>
            <a:blip r:embed="rId2">
              <a:extLst>
                <a:ext uri="{28A0092B-C50C-407E-A947-70E740481C1C}">
                  <a14:useLocalDpi xmlns:a14="http://schemas.microsoft.com/office/drawing/2010/main" val="0"/>
                </a:ext>
              </a:extLst>
            </a:blip>
            <a:srcRect r="2573" b="20451"/>
            <a:stretch>
              <a:fillRect/>
            </a:stretch>
          </p:blipFill>
          <p:spPr>
            <a:xfrm>
              <a:off x="458904" y="525162"/>
              <a:ext cx="4459086" cy="5455508"/>
            </a:xfrm>
            <a:prstGeom prst="parallelogram">
              <a:avLst>
                <a:gd name="adj" fmla="val 22570"/>
              </a:avLst>
            </a:prstGeom>
            <a:gradFill>
              <a:gsLst>
                <a:gs pos="0">
                  <a:schemeClr val="accent4"/>
                </a:gs>
                <a:gs pos="100000">
                  <a:schemeClr val="accent3"/>
                </a:gs>
              </a:gsLst>
              <a:lin ang="16200000" scaled="1"/>
            </a:gradFill>
            <a:ln>
              <a:noFill/>
            </a:ln>
          </p:spPr>
        </p:pic>
      </p:grpSp>
      <p:sp>
        <p:nvSpPr>
          <p:cNvPr id="7" name="Rectangle: Single Corner Snipped 6">
            <a:extLst>
              <a:ext uri="{FF2B5EF4-FFF2-40B4-BE49-F238E27FC236}">
                <a16:creationId xmlns:a16="http://schemas.microsoft.com/office/drawing/2014/main" id="{90CC148D-A776-9A26-A2C5-53E0198026E9}"/>
              </a:ext>
            </a:extLst>
          </p:cNvPr>
          <p:cNvSpPr/>
          <p:nvPr/>
        </p:nvSpPr>
        <p:spPr>
          <a:xfrm flipH="1">
            <a:off x="8625016" y="6384525"/>
            <a:ext cx="3566984" cy="473475"/>
          </a:xfrm>
          <a:prstGeom prst="snip1Rect">
            <a:avLst>
              <a:gd name="adj" fmla="val 38701"/>
            </a:avLst>
          </a:prstGeom>
          <a:gradFill flip="none" rotWithShape="1">
            <a:gsLst>
              <a:gs pos="100000">
                <a:schemeClr val="accent4"/>
              </a:gs>
              <a:gs pos="0">
                <a:schemeClr val="accent3"/>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0" spc="600">
                <a:solidFill>
                  <a:schemeClr val="bg1"/>
                </a:solidFill>
                <a:effectLst/>
                <a:latin typeface="Montserrat" panose="00000500000000000000" pitchFamily="2" charset="0"/>
              </a:rPr>
              <a:t>MALWARE</a:t>
            </a:r>
            <a:endParaRPr lang="en-US" sz="2400" spc="600"/>
          </a:p>
        </p:txBody>
      </p:sp>
      <p:grpSp>
        <p:nvGrpSpPr>
          <p:cNvPr id="26" name="Group 25">
            <a:extLst>
              <a:ext uri="{FF2B5EF4-FFF2-40B4-BE49-F238E27FC236}">
                <a16:creationId xmlns:a16="http://schemas.microsoft.com/office/drawing/2014/main" id="{C189858A-540A-B371-C0D6-AD9B7D2EF083}"/>
              </a:ext>
            </a:extLst>
          </p:cNvPr>
          <p:cNvGrpSpPr/>
          <p:nvPr/>
        </p:nvGrpSpPr>
        <p:grpSpPr>
          <a:xfrm>
            <a:off x="5954252" y="939114"/>
            <a:ext cx="5834093" cy="4979773"/>
            <a:chOff x="5954252" y="1112107"/>
            <a:chExt cx="5834093" cy="4979773"/>
          </a:xfrm>
        </p:grpSpPr>
        <p:sp>
          <p:nvSpPr>
            <p:cNvPr id="9" name="TextBox 8">
              <a:extLst>
                <a:ext uri="{FF2B5EF4-FFF2-40B4-BE49-F238E27FC236}">
                  <a16:creationId xmlns:a16="http://schemas.microsoft.com/office/drawing/2014/main" id="{44D90AEC-8391-C147-ECC8-065CEB19851E}"/>
                </a:ext>
              </a:extLst>
            </p:cNvPr>
            <p:cNvSpPr txBox="1"/>
            <p:nvPr/>
          </p:nvSpPr>
          <p:spPr>
            <a:xfrm>
              <a:off x="5954252" y="1112107"/>
              <a:ext cx="5376894" cy="1200329"/>
            </a:xfrm>
            <a:prstGeom prst="rect">
              <a:avLst/>
            </a:prstGeom>
            <a:noFill/>
          </p:spPr>
          <p:txBody>
            <a:bodyPr wrap="square">
              <a:spAutoFit/>
            </a:bodyPr>
            <a:lstStyle/>
            <a:p>
              <a:r>
                <a:rPr lang="en-US" sz="3600" b="1" i="0" dirty="0">
                  <a:solidFill>
                    <a:schemeClr val="bg1"/>
                  </a:solidFill>
                  <a:effectLst/>
                  <a:latin typeface="Montserrat" panose="00000500000000000000" pitchFamily="2" charset="0"/>
                </a:rPr>
                <a:t>Malware Distribution Methods</a:t>
              </a:r>
              <a:endParaRPr lang="en-US" sz="3600" b="1" dirty="0">
                <a:solidFill>
                  <a:schemeClr val="bg1"/>
                </a:solidFill>
                <a:latin typeface="Montserrat" panose="00000500000000000000" pitchFamily="2" charset="0"/>
              </a:endParaRPr>
            </a:p>
          </p:txBody>
        </p:sp>
        <p:grpSp>
          <p:nvGrpSpPr>
            <p:cNvPr id="25" name="Group 24">
              <a:extLst>
                <a:ext uri="{FF2B5EF4-FFF2-40B4-BE49-F238E27FC236}">
                  <a16:creationId xmlns:a16="http://schemas.microsoft.com/office/drawing/2014/main" id="{4073A964-8E73-B5B1-57F7-9E9A2FE1003E}"/>
                </a:ext>
              </a:extLst>
            </p:cNvPr>
            <p:cNvGrpSpPr/>
            <p:nvPr/>
          </p:nvGrpSpPr>
          <p:grpSpPr>
            <a:xfrm>
              <a:off x="6095999" y="2533132"/>
              <a:ext cx="5692346" cy="3558748"/>
              <a:chOff x="6095999" y="2533132"/>
              <a:chExt cx="5692346" cy="3558748"/>
            </a:xfrm>
          </p:grpSpPr>
          <p:grpSp>
            <p:nvGrpSpPr>
              <p:cNvPr id="21" name="Group 20">
                <a:extLst>
                  <a:ext uri="{FF2B5EF4-FFF2-40B4-BE49-F238E27FC236}">
                    <a16:creationId xmlns:a16="http://schemas.microsoft.com/office/drawing/2014/main" id="{61C76DD0-C0F7-4ACD-81B6-A282CB498963}"/>
                  </a:ext>
                </a:extLst>
              </p:cNvPr>
              <p:cNvGrpSpPr/>
              <p:nvPr/>
            </p:nvGrpSpPr>
            <p:grpSpPr>
              <a:xfrm>
                <a:off x="6095999" y="2533132"/>
                <a:ext cx="4127246" cy="691979"/>
                <a:chOff x="6095999" y="2533132"/>
                <a:chExt cx="4127246" cy="691979"/>
              </a:xfrm>
            </p:grpSpPr>
            <p:sp>
              <p:nvSpPr>
                <p:cNvPr id="10" name="Rectangle: Diagonal Corners Snipped 9">
                  <a:extLst>
                    <a:ext uri="{FF2B5EF4-FFF2-40B4-BE49-F238E27FC236}">
                      <a16:creationId xmlns:a16="http://schemas.microsoft.com/office/drawing/2014/main" id="{4756CA9C-6741-FF52-B0F7-5521E5DB4CA7}"/>
                    </a:ext>
                  </a:extLst>
                </p:cNvPr>
                <p:cNvSpPr/>
                <p:nvPr/>
              </p:nvSpPr>
              <p:spPr>
                <a:xfrm>
                  <a:off x="6095999" y="2533132"/>
                  <a:ext cx="691979" cy="691979"/>
                </a:xfrm>
                <a:prstGeom prst="snip2Diag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latin typeface="Montserrat" panose="00000500000000000000" pitchFamily="2" charset="0"/>
                    </a:rPr>
                    <a:t>01</a:t>
                  </a:r>
                </a:p>
              </p:txBody>
            </p:sp>
            <p:sp>
              <p:nvSpPr>
                <p:cNvPr id="17" name="TextBox 16">
                  <a:extLst>
                    <a:ext uri="{FF2B5EF4-FFF2-40B4-BE49-F238E27FC236}">
                      <a16:creationId xmlns:a16="http://schemas.microsoft.com/office/drawing/2014/main" id="{1B80C332-995C-965D-B4A3-FA7042E70680}"/>
                    </a:ext>
                  </a:extLst>
                </p:cNvPr>
                <p:cNvSpPr txBox="1"/>
                <p:nvPr/>
              </p:nvSpPr>
              <p:spPr>
                <a:xfrm>
                  <a:off x="7026786" y="2694455"/>
                  <a:ext cx="3196459" cy="369332"/>
                </a:xfrm>
                <a:prstGeom prst="rect">
                  <a:avLst/>
                </a:prstGeom>
                <a:noFill/>
              </p:spPr>
              <p:txBody>
                <a:bodyPr wrap="square">
                  <a:spAutoFit/>
                </a:bodyPr>
                <a:lstStyle/>
                <a:p>
                  <a:pPr algn="l"/>
                  <a:r>
                    <a:rPr lang="en-US" b="0" i="0">
                      <a:solidFill>
                        <a:schemeClr val="bg1"/>
                      </a:solidFill>
                      <a:effectLst/>
                      <a:latin typeface="Montserrat" panose="00000500000000000000" pitchFamily="2" charset="0"/>
                    </a:rPr>
                    <a:t>Email attachments</a:t>
                  </a:r>
                </a:p>
              </p:txBody>
            </p:sp>
          </p:grpSp>
          <p:grpSp>
            <p:nvGrpSpPr>
              <p:cNvPr id="22" name="Group 21">
                <a:extLst>
                  <a:ext uri="{FF2B5EF4-FFF2-40B4-BE49-F238E27FC236}">
                    <a16:creationId xmlns:a16="http://schemas.microsoft.com/office/drawing/2014/main" id="{41487FB7-7DEF-3E36-E481-ABEDBEE1FCDB}"/>
                  </a:ext>
                </a:extLst>
              </p:cNvPr>
              <p:cNvGrpSpPr/>
              <p:nvPr/>
            </p:nvGrpSpPr>
            <p:grpSpPr>
              <a:xfrm>
                <a:off x="6096000" y="3488722"/>
                <a:ext cx="4127245" cy="691979"/>
                <a:chOff x="6096000" y="3488722"/>
                <a:chExt cx="4127245" cy="691979"/>
              </a:xfrm>
            </p:grpSpPr>
            <p:sp>
              <p:nvSpPr>
                <p:cNvPr id="11" name="Rectangle: Diagonal Corners Snipped 10">
                  <a:extLst>
                    <a:ext uri="{FF2B5EF4-FFF2-40B4-BE49-F238E27FC236}">
                      <a16:creationId xmlns:a16="http://schemas.microsoft.com/office/drawing/2014/main" id="{82E67CCC-5128-9E98-81E9-2C3031233381}"/>
                    </a:ext>
                  </a:extLst>
                </p:cNvPr>
                <p:cNvSpPr/>
                <p:nvPr/>
              </p:nvSpPr>
              <p:spPr>
                <a:xfrm>
                  <a:off x="6096000" y="3488722"/>
                  <a:ext cx="691979" cy="691979"/>
                </a:xfrm>
                <a:prstGeom prst="snip2Diag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latin typeface="Montserrat" panose="00000500000000000000" pitchFamily="2" charset="0"/>
                    </a:rPr>
                    <a:t>02</a:t>
                  </a:r>
                </a:p>
              </p:txBody>
            </p:sp>
            <p:sp>
              <p:nvSpPr>
                <p:cNvPr id="18" name="TextBox 17">
                  <a:extLst>
                    <a:ext uri="{FF2B5EF4-FFF2-40B4-BE49-F238E27FC236}">
                      <a16:creationId xmlns:a16="http://schemas.microsoft.com/office/drawing/2014/main" id="{16D7B856-E4D7-B764-3783-13D197840EFD}"/>
                    </a:ext>
                  </a:extLst>
                </p:cNvPr>
                <p:cNvSpPr txBox="1"/>
                <p:nvPr/>
              </p:nvSpPr>
              <p:spPr>
                <a:xfrm>
                  <a:off x="7026786" y="3650045"/>
                  <a:ext cx="3196459" cy="369332"/>
                </a:xfrm>
                <a:prstGeom prst="rect">
                  <a:avLst/>
                </a:prstGeom>
                <a:noFill/>
              </p:spPr>
              <p:txBody>
                <a:bodyPr wrap="square">
                  <a:spAutoFit/>
                </a:bodyPr>
                <a:lstStyle/>
                <a:p>
                  <a:pPr algn="l"/>
                  <a:r>
                    <a:rPr lang="en-US" b="0" i="0">
                      <a:solidFill>
                        <a:schemeClr val="bg1"/>
                      </a:solidFill>
                      <a:effectLst/>
                      <a:latin typeface="Montserrat" panose="00000500000000000000" pitchFamily="2" charset="0"/>
                    </a:rPr>
                    <a:t>Phishing attacks</a:t>
                  </a:r>
                </a:p>
              </p:txBody>
            </p:sp>
          </p:grpSp>
          <p:grpSp>
            <p:nvGrpSpPr>
              <p:cNvPr id="23" name="Group 22">
                <a:extLst>
                  <a:ext uri="{FF2B5EF4-FFF2-40B4-BE49-F238E27FC236}">
                    <a16:creationId xmlns:a16="http://schemas.microsoft.com/office/drawing/2014/main" id="{9169F0EE-C4C4-EA21-E821-DDA8A5B4D3F8}"/>
                  </a:ext>
                </a:extLst>
              </p:cNvPr>
              <p:cNvGrpSpPr/>
              <p:nvPr/>
            </p:nvGrpSpPr>
            <p:grpSpPr>
              <a:xfrm>
                <a:off x="6096000" y="4444312"/>
                <a:ext cx="4127245" cy="691979"/>
                <a:chOff x="6096000" y="4444312"/>
                <a:chExt cx="4127245" cy="691979"/>
              </a:xfrm>
            </p:grpSpPr>
            <p:sp>
              <p:nvSpPr>
                <p:cNvPr id="12" name="Rectangle: Diagonal Corners Snipped 11">
                  <a:extLst>
                    <a:ext uri="{FF2B5EF4-FFF2-40B4-BE49-F238E27FC236}">
                      <a16:creationId xmlns:a16="http://schemas.microsoft.com/office/drawing/2014/main" id="{EAA53D5A-A87E-5E03-AC9B-48888291D146}"/>
                    </a:ext>
                  </a:extLst>
                </p:cNvPr>
                <p:cNvSpPr/>
                <p:nvPr/>
              </p:nvSpPr>
              <p:spPr>
                <a:xfrm>
                  <a:off x="6096000" y="4444312"/>
                  <a:ext cx="691979" cy="691979"/>
                </a:xfrm>
                <a:prstGeom prst="snip2Diag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latin typeface="Montserrat" panose="00000500000000000000" pitchFamily="2" charset="0"/>
                    </a:rPr>
                    <a:t>03</a:t>
                  </a:r>
                </a:p>
              </p:txBody>
            </p:sp>
            <p:sp>
              <p:nvSpPr>
                <p:cNvPr id="19" name="TextBox 18">
                  <a:extLst>
                    <a:ext uri="{FF2B5EF4-FFF2-40B4-BE49-F238E27FC236}">
                      <a16:creationId xmlns:a16="http://schemas.microsoft.com/office/drawing/2014/main" id="{7F5B5103-1503-2FB0-2DC4-C652101BAF74}"/>
                    </a:ext>
                  </a:extLst>
                </p:cNvPr>
                <p:cNvSpPr txBox="1"/>
                <p:nvPr/>
              </p:nvSpPr>
              <p:spPr>
                <a:xfrm>
                  <a:off x="7026786" y="4605635"/>
                  <a:ext cx="3196459" cy="369332"/>
                </a:xfrm>
                <a:prstGeom prst="rect">
                  <a:avLst/>
                </a:prstGeom>
                <a:noFill/>
              </p:spPr>
              <p:txBody>
                <a:bodyPr wrap="square">
                  <a:spAutoFit/>
                </a:bodyPr>
                <a:lstStyle/>
                <a:p>
                  <a:pPr algn="l"/>
                  <a:r>
                    <a:rPr lang="en-US" b="0" i="0">
                      <a:solidFill>
                        <a:schemeClr val="bg1"/>
                      </a:solidFill>
                      <a:effectLst/>
                      <a:latin typeface="Montserrat" panose="00000500000000000000" pitchFamily="2" charset="0"/>
                    </a:rPr>
                    <a:t>Infected websites</a:t>
                  </a:r>
                </a:p>
              </p:txBody>
            </p:sp>
          </p:grpSp>
          <p:grpSp>
            <p:nvGrpSpPr>
              <p:cNvPr id="24" name="Group 23">
                <a:extLst>
                  <a:ext uri="{FF2B5EF4-FFF2-40B4-BE49-F238E27FC236}">
                    <a16:creationId xmlns:a16="http://schemas.microsoft.com/office/drawing/2014/main" id="{22AD075C-8F79-D407-7FDC-45021F9294B1}"/>
                  </a:ext>
                </a:extLst>
              </p:cNvPr>
              <p:cNvGrpSpPr/>
              <p:nvPr/>
            </p:nvGrpSpPr>
            <p:grpSpPr>
              <a:xfrm>
                <a:off x="6096000" y="5399901"/>
                <a:ext cx="5692345" cy="691979"/>
                <a:chOff x="6096000" y="5399901"/>
                <a:chExt cx="5692345" cy="691979"/>
              </a:xfrm>
            </p:grpSpPr>
            <p:sp>
              <p:nvSpPr>
                <p:cNvPr id="13" name="Rectangle: Diagonal Corners Snipped 12">
                  <a:extLst>
                    <a:ext uri="{FF2B5EF4-FFF2-40B4-BE49-F238E27FC236}">
                      <a16:creationId xmlns:a16="http://schemas.microsoft.com/office/drawing/2014/main" id="{253566F1-65C4-AD0D-8651-E4DCEEDBC768}"/>
                    </a:ext>
                  </a:extLst>
                </p:cNvPr>
                <p:cNvSpPr/>
                <p:nvPr/>
              </p:nvSpPr>
              <p:spPr>
                <a:xfrm>
                  <a:off x="6096000" y="5399901"/>
                  <a:ext cx="691979" cy="691979"/>
                </a:xfrm>
                <a:prstGeom prst="snip2Diag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latin typeface="Montserrat" panose="00000500000000000000" pitchFamily="2" charset="0"/>
                    </a:rPr>
                    <a:t>03</a:t>
                  </a:r>
                </a:p>
              </p:txBody>
            </p:sp>
            <p:sp>
              <p:nvSpPr>
                <p:cNvPr id="20" name="TextBox 19">
                  <a:extLst>
                    <a:ext uri="{FF2B5EF4-FFF2-40B4-BE49-F238E27FC236}">
                      <a16:creationId xmlns:a16="http://schemas.microsoft.com/office/drawing/2014/main" id="{FEF1F376-948F-4568-9341-05C740EF1A96}"/>
                    </a:ext>
                  </a:extLst>
                </p:cNvPr>
                <p:cNvSpPr txBox="1"/>
                <p:nvPr/>
              </p:nvSpPr>
              <p:spPr>
                <a:xfrm>
                  <a:off x="7026786" y="5561224"/>
                  <a:ext cx="4761559" cy="369332"/>
                </a:xfrm>
                <a:prstGeom prst="rect">
                  <a:avLst/>
                </a:prstGeom>
                <a:noFill/>
              </p:spPr>
              <p:txBody>
                <a:bodyPr wrap="square">
                  <a:spAutoFit/>
                </a:bodyPr>
                <a:lstStyle/>
                <a:p>
                  <a:pPr algn="l"/>
                  <a:r>
                    <a:rPr lang="en-US" b="0" i="0">
                      <a:solidFill>
                        <a:schemeClr val="bg1"/>
                      </a:solidFill>
                      <a:effectLst/>
                      <a:latin typeface="Montserrat" panose="00000500000000000000" pitchFamily="2" charset="0"/>
                    </a:rPr>
                    <a:t>Malvertising (malicious advertising)</a:t>
                  </a:r>
                </a:p>
              </p:txBody>
            </p:sp>
          </p:grpSp>
        </p:grpSp>
      </p:grpSp>
    </p:spTree>
    <p:extLst>
      <p:ext uri="{BB962C8B-B14F-4D97-AF65-F5344CB8AC3E}">
        <p14:creationId xmlns:p14="http://schemas.microsoft.com/office/powerpoint/2010/main" val="1508730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27B89-63FE-5572-13DC-53E506B73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971700"/>
          </a:xfrm>
          <a:prstGeom prst="rect">
            <a:avLst/>
          </a:prstGeom>
        </p:spPr>
      </p:pic>
      <p:sp>
        <p:nvSpPr>
          <p:cNvPr id="4" name="Parallelogram 3">
            <a:extLst>
              <a:ext uri="{FF2B5EF4-FFF2-40B4-BE49-F238E27FC236}">
                <a16:creationId xmlns:a16="http://schemas.microsoft.com/office/drawing/2014/main" id="{9CDF7CA8-237F-A3A2-C08D-7C369151BDCB}"/>
              </a:ext>
            </a:extLst>
          </p:cNvPr>
          <p:cNvSpPr/>
          <p:nvPr/>
        </p:nvSpPr>
        <p:spPr>
          <a:xfrm>
            <a:off x="681194" y="2293392"/>
            <a:ext cx="10527957" cy="1711411"/>
          </a:xfrm>
          <a:prstGeom prst="parallelogram">
            <a:avLst>
              <a:gd name="adj" fmla="val 15477"/>
            </a:avLst>
          </a:prstGeom>
          <a:gradFill>
            <a:gsLst>
              <a:gs pos="0">
                <a:schemeClr val="accent4"/>
              </a:gs>
              <a:gs pos="100000">
                <a:schemeClr val="accent3"/>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8CE5E7-5E58-C449-CA5D-9D1DC3C7D7A7}"/>
              </a:ext>
            </a:extLst>
          </p:cNvPr>
          <p:cNvSpPr txBox="1"/>
          <p:nvPr/>
        </p:nvSpPr>
        <p:spPr>
          <a:xfrm>
            <a:off x="3046971" y="2680164"/>
            <a:ext cx="6098058" cy="646331"/>
          </a:xfrm>
          <a:prstGeom prst="rect">
            <a:avLst/>
          </a:prstGeom>
          <a:noFill/>
        </p:spPr>
        <p:txBody>
          <a:bodyPr wrap="square">
            <a:spAutoFit/>
          </a:bodyPr>
          <a:lstStyle/>
          <a:p>
            <a:pPr algn="ctr"/>
            <a:r>
              <a:rPr lang="en-US" sz="3600" b="1" i="0" dirty="0">
                <a:solidFill>
                  <a:schemeClr val="bg1"/>
                </a:solidFill>
                <a:effectLst/>
                <a:latin typeface="Montserrat" panose="00000500000000000000" pitchFamily="2" charset="0"/>
              </a:rPr>
              <a:t>Malware Removal</a:t>
            </a:r>
            <a:endParaRPr lang="en-US" sz="3600" b="1" dirty="0">
              <a:solidFill>
                <a:schemeClr val="bg1"/>
              </a:solidFill>
              <a:latin typeface="Montserrat" panose="00000500000000000000" pitchFamily="2" charset="0"/>
            </a:endParaRPr>
          </a:p>
        </p:txBody>
      </p:sp>
      <p:sp>
        <p:nvSpPr>
          <p:cNvPr id="8" name="TextBox 7">
            <a:extLst>
              <a:ext uri="{FF2B5EF4-FFF2-40B4-BE49-F238E27FC236}">
                <a16:creationId xmlns:a16="http://schemas.microsoft.com/office/drawing/2014/main" id="{CC2C34AF-292A-7D37-0D32-796BA1136453}"/>
              </a:ext>
            </a:extLst>
          </p:cNvPr>
          <p:cNvSpPr txBox="1"/>
          <p:nvPr/>
        </p:nvSpPr>
        <p:spPr>
          <a:xfrm>
            <a:off x="1618080" y="4541131"/>
            <a:ext cx="8955840" cy="1429622"/>
          </a:xfrm>
          <a:prstGeom prst="rect">
            <a:avLst/>
          </a:prstGeom>
          <a:noFill/>
        </p:spPr>
        <p:txBody>
          <a:bodyPr wrap="square">
            <a:spAutoFit/>
          </a:bodyPr>
          <a:lstStyle/>
          <a:p>
            <a:pPr algn="ctr">
              <a:lnSpc>
                <a:spcPct val="150000"/>
              </a:lnSpc>
            </a:pPr>
            <a:r>
              <a:rPr lang="en-US" sz="2000" b="0" i="0" dirty="0">
                <a:solidFill>
                  <a:schemeClr val="bg1"/>
                </a:solidFill>
                <a:effectLst/>
                <a:latin typeface="Montserrat" panose="00000500000000000000" pitchFamily="2" charset="0"/>
              </a:rPr>
              <a:t>Malware removal refers to the process of identifying and eliminating malicious software from an infected computer system, using antivirus programs, malware scanners, and other specialized tools.</a:t>
            </a:r>
            <a:endParaRPr lang="en-US" sz="20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9168246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81421">
              <a:srgbClr val="B0B09B"/>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A0883359-4268-18FF-5672-4961C14F8FA9}"/>
              </a:ext>
            </a:extLst>
          </p:cNvPr>
          <p:cNvSpPr/>
          <p:nvPr/>
        </p:nvSpPr>
        <p:spPr>
          <a:xfrm>
            <a:off x="5938436" y="300598"/>
            <a:ext cx="6211329" cy="3781168"/>
          </a:xfrm>
          <a:prstGeom prst="snip2Diag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hoto digital crime by an anonymous hacker">
            <a:extLst>
              <a:ext uri="{FF2B5EF4-FFF2-40B4-BE49-F238E27FC236}">
                <a16:creationId xmlns:a16="http://schemas.microsoft.com/office/drawing/2014/main" id="{25C9364A-6975-ACF9-4E33-00F344785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50" t="5347" b="15776"/>
          <a:stretch>
            <a:fillRect/>
          </a:stretch>
        </p:blipFill>
        <p:spPr bwMode="auto">
          <a:xfrm>
            <a:off x="5996100" y="368560"/>
            <a:ext cx="6096000" cy="3645243"/>
          </a:xfrm>
          <a:prstGeom prst="snip2Diag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E5F257D-B3CE-BDF8-2A13-EF521188EA97}"/>
              </a:ext>
            </a:extLst>
          </p:cNvPr>
          <p:cNvGrpSpPr/>
          <p:nvPr/>
        </p:nvGrpSpPr>
        <p:grpSpPr>
          <a:xfrm>
            <a:off x="605480" y="909155"/>
            <a:ext cx="5120596" cy="2519845"/>
            <a:chOff x="472647" y="930348"/>
            <a:chExt cx="5120596" cy="2519845"/>
          </a:xfrm>
        </p:grpSpPr>
        <p:sp>
          <p:nvSpPr>
            <p:cNvPr id="11" name="TextBox 10">
              <a:extLst>
                <a:ext uri="{FF2B5EF4-FFF2-40B4-BE49-F238E27FC236}">
                  <a16:creationId xmlns:a16="http://schemas.microsoft.com/office/drawing/2014/main" id="{5C3C043E-ED73-E95D-93CF-B02E0059F84C}"/>
                </a:ext>
              </a:extLst>
            </p:cNvPr>
            <p:cNvSpPr txBox="1"/>
            <p:nvPr/>
          </p:nvSpPr>
          <p:spPr>
            <a:xfrm>
              <a:off x="472647" y="930348"/>
              <a:ext cx="5120596" cy="1200329"/>
            </a:xfrm>
            <a:prstGeom prst="rect">
              <a:avLst/>
            </a:prstGeom>
            <a:noFill/>
          </p:spPr>
          <p:txBody>
            <a:bodyPr wrap="square">
              <a:spAutoFit/>
            </a:bodyPr>
            <a:lstStyle/>
            <a:p>
              <a:r>
                <a:rPr lang="en-US" sz="3600" b="1" i="0" dirty="0">
                  <a:solidFill>
                    <a:schemeClr val="bg1"/>
                  </a:solidFill>
                  <a:effectLst/>
                  <a:latin typeface="Montserrat" panose="00000500000000000000" pitchFamily="2" charset="0"/>
                </a:rPr>
                <a:t>Cybersecurity Best Practices</a:t>
              </a:r>
              <a:endParaRPr lang="en-US" sz="3600" b="1" dirty="0">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276BF152-D16E-2C9C-3ADA-F09DE0D806B0}"/>
                </a:ext>
              </a:extLst>
            </p:cNvPr>
            <p:cNvSpPr txBox="1"/>
            <p:nvPr/>
          </p:nvSpPr>
          <p:spPr>
            <a:xfrm>
              <a:off x="472647" y="2158173"/>
              <a:ext cx="4973595" cy="1292020"/>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Learn general best practices to enhance your cybersecurity and protect against malware.</a:t>
              </a:r>
              <a:endParaRPr lang="en-US" dirty="0">
                <a:solidFill>
                  <a:schemeClr val="bg1"/>
                </a:solidFill>
                <a:latin typeface="Montserrat" panose="00000500000000000000" pitchFamily="2" charset="0"/>
              </a:endParaRPr>
            </a:p>
          </p:txBody>
        </p:sp>
      </p:grpSp>
      <p:grpSp>
        <p:nvGrpSpPr>
          <p:cNvPr id="21" name="Group 20">
            <a:extLst>
              <a:ext uri="{FF2B5EF4-FFF2-40B4-BE49-F238E27FC236}">
                <a16:creationId xmlns:a16="http://schemas.microsoft.com/office/drawing/2014/main" id="{35E9C497-7D41-CDFE-15B9-FFA8093AA04E}"/>
              </a:ext>
            </a:extLst>
          </p:cNvPr>
          <p:cNvGrpSpPr/>
          <p:nvPr/>
        </p:nvGrpSpPr>
        <p:grpSpPr>
          <a:xfrm>
            <a:off x="302740" y="4769710"/>
            <a:ext cx="3713207" cy="1198605"/>
            <a:chOff x="302740" y="4769710"/>
            <a:chExt cx="3713207" cy="1198605"/>
          </a:xfrm>
        </p:grpSpPr>
        <p:sp>
          <p:nvSpPr>
            <p:cNvPr id="4" name="Rectangle: Diagonal Corners Snipped 3">
              <a:extLst>
                <a:ext uri="{FF2B5EF4-FFF2-40B4-BE49-F238E27FC236}">
                  <a16:creationId xmlns:a16="http://schemas.microsoft.com/office/drawing/2014/main" id="{39742F7D-0082-868C-4928-58ED53C0084B}"/>
                </a:ext>
              </a:extLst>
            </p:cNvPr>
            <p:cNvSpPr/>
            <p:nvPr/>
          </p:nvSpPr>
          <p:spPr>
            <a:xfrm>
              <a:off x="605481" y="4769710"/>
              <a:ext cx="3410466" cy="1198605"/>
            </a:xfrm>
            <a:prstGeom prst="snip2Diag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A4FB1E-0A7D-3AB0-22DF-0710C87C378B}"/>
                </a:ext>
              </a:extLst>
            </p:cNvPr>
            <p:cNvSpPr/>
            <p:nvPr/>
          </p:nvSpPr>
          <p:spPr>
            <a:xfrm>
              <a:off x="302740" y="5066272"/>
              <a:ext cx="605481" cy="6054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Montserrat" panose="00000500000000000000" pitchFamily="2" charset="0"/>
                </a:rPr>
                <a:t>01</a:t>
              </a:r>
            </a:p>
          </p:txBody>
        </p:sp>
        <p:sp>
          <p:nvSpPr>
            <p:cNvPr id="18" name="TextBox 17">
              <a:extLst>
                <a:ext uri="{FF2B5EF4-FFF2-40B4-BE49-F238E27FC236}">
                  <a16:creationId xmlns:a16="http://schemas.microsoft.com/office/drawing/2014/main" id="{FE40C2F6-D2CD-E781-1DDD-1FDFF135B383}"/>
                </a:ext>
              </a:extLst>
            </p:cNvPr>
            <p:cNvSpPr txBox="1"/>
            <p:nvPr/>
          </p:nvSpPr>
          <p:spPr>
            <a:xfrm>
              <a:off x="908221" y="5045847"/>
              <a:ext cx="2815283" cy="646331"/>
            </a:xfrm>
            <a:prstGeom prst="rect">
              <a:avLst/>
            </a:prstGeom>
            <a:noFill/>
          </p:spPr>
          <p:txBody>
            <a:bodyPr wrap="square">
              <a:spAutoFit/>
            </a:bodyPr>
            <a:lstStyle/>
            <a:p>
              <a:pPr algn="l"/>
              <a:r>
                <a:rPr lang="en-US" b="0" i="0" dirty="0">
                  <a:solidFill>
                    <a:schemeClr val="bg1"/>
                  </a:solidFill>
                  <a:effectLst/>
                  <a:latin typeface="Montserrat" panose="00000500000000000000" pitchFamily="2" charset="0"/>
                </a:rPr>
                <a:t>Strong and unique passwords</a:t>
              </a:r>
            </a:p>
          </p:txBody>
        </p:sp>
      </p:grpSp>
      <p:grpSp>
        <p:nvGrpSpPr>
          <p:cNvPr id="22" name="Group 21">
            <a:extLst>
              <a:ext uri="{FF2B5EF4-FFF2-40B4-BE49-F238E27FC236}">
                <a16:creationId xmlns:a16="http://schemas.microsoft.com/office/drawing/2014/main" id="{4B3F9BBD-4EDE-EB6E-26CB-BC6C130A0C8F}"/>
              </a:ext>
            </a:extLst>
          </p:cNvPr>
          <p:cNvGrpSpPr/>
          <p:nvPr/>
        </p:nvGrpSpPr>
        <p:grpSpPr>
          <a:xfrm>
            <a:off x="4149811" y="4769710"/>
            <a:ext cx="3826473" cy="1198605"/>
            <a:chOff x="4149811" y="4769710"/>
            <a:chExt cx="3826473" cy="1198605"/>
          </a:xfrm>
        </p:grpSpPr>
        <p:sp>
          <p:nvSpPr>
            <p:cNvPr id="5" name="Rectangle: Diagonal Corners Snipped 4">
              <a:extLst>
                <a:ext uri="{FF2B5EF4-FFF2-40B4-BE49-F238E27FC236}">
                  <a16:creationId xmlns:a16="http://schemas.microsoft.com/office/drawing/2014/main" id="{97C02A69-8B15-E25E-0498-C67D4DFCBFDE}"/>
                </a:ext>
              </a:extLst>
            </p:cNvPr>
            <p:cNvSpPr/>
            <p:nvPr/>
          </p:nvSpPr>
          <p:spPr>
            <a:xfrm>
              <a:off x="4442253" y="4769710"/>
              <a:ext cx="3410466" cy="1198605"/>
            </a:xfrm>
            <a:prstGeom prst="snip2Diag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EBDCE2-E8BF-4371-FD9A-050CDC50676A}"/>
                </a:ext>
              </a:extLst>
            </p:cNvPr>
            <p:cNvSpPr/>
            <p:nvPr/>
          </p:nvSpPr>
          <p:spPr>
            <a:xfrm>
              <a:off x="4149811" y="5066272"/>
              <a:ext cx="605481" cy="6054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Montserrat" panose="00000500000000000000" pitchFamily="2" charset="0"/>
                </a:rPr>
                <a:t>02</a:t>
              </a:r>
            </a:p>
          </p:txBody>
        </p:sp>
        <p:sp>
          <p:nvSpPr>
            <p:cNvPr id="19" name="TextBox 18">
              <a:extLst>
                <a:ext uri="{FF2B5EF4-FFF2-40B4-BE49-F238E27FC236}">
                  <a16:creationId xmlns:a16="http://schemas.microsoft.com/office/drawing/2014/main" id="{8115BD34-93FD-B986-6907-7FBD7350B838}"/>
                </a:ext>
              </a:extLst>
            </p:cNvPr>
            <p:cNvSpPr txBox="1"/>
            <p:nvPr/>
          </p:nvSpPr>
          <p:spPr>
            <a:xfrm>
              <a:off x="4941155" y="5033492"/>
              <a:ext cx="3035129" cy="646331"/>
            </a:xfrm>
            <a:prstGeom prst="rect">
              <a:avLst/>
            </a:prstGeom>
            <a:noFill/>
          </p:spPr>
          <p:txBody>
            <a:bodyPr wrap="square">
              <a:spAutoFit/>
            </a:bodyPr>
            <a:lstStyle/>
            <a:p>
              <a:pPr algn="l"/>
              <a:r>
                <a:rPr lang="en-US" b="0" i="0">
                  <a:solidFill>
                    <a:srgbClr val="D1D5DB"/>
                  </a:solidFill>
                  <a:effectLst/>
                  <a:latin typeface="Montserrat" panose="00000500000000000000" pitchFamily="2" charset="0"/>
                </a:rPr>
                <a:t>Two-factor authentication</a:t>
              </a:r>
            </a:p>
          </p:txBody>
        </p:sp>
      </p:grpSp>
      <p:grpSp>
        <p:nvGrpSpPr>
          <p:cNvPr id="23" name="Group 22">
            <a:extLst>
              <a:ext uri="{FF2B5EF4-FFF2-40B4-BE49-F238E27FC236}">
                <a16:creationId xmlns:a16="http://schemas.microsoft.com/office/drawing/2014/main" id="{F54F754E-693A-64FD-1E60-83AA1E255EBC}"/>
              </a:ext>
            </a:extLst>
          </p:cNvPr>
          <p:cNvGrpSpPr/>
          <p:nvPr/>
        </p:nvGrpSpPr>
        <p:grpSpPr>
          <a:xfrm>
            <a:off x="7976284" y="4769710"/>
            <a:ext cx="3713208" cy="1198605"/>
            <a:chOff x="7976284" y="4769710"/>
            <a:chExt cx="3713208" cy="1198605"/>
          </a:xfrm>
        </p:grpSpPr>
        <p:sp>
          <p:nvSpPr>
            <p:cNvPr id="6" name="Rectangle: Diagonal Corners Snipped 5">
              <a:extLst>
                <a:ext uri="{FF2B5EF4-FFF2-40B4-BE49-F238E27FC236}">
                  <a16:creationId xmlns:a16="http://schemas.microsoft.com/office/drawing/2014/main" id="{5126664D-35E2-B813-1D3C-607213C2BA4B}"/>
                </a:ext>
              </a:extLst>
            </p:cNvPr>
            <p:cNvSpPr/>
            <p:nvPr/>
          </p:nvSpPr>
          <p:spPr>
            <a:xfrm>
              <a:off x="8279026" y="4769710"/>
              <a:ext cx="3410466" cy="1198605"/>
            </a:xfrm>
            <a:prstGeom prst="snip2Diag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822BB4-C4A4-2862-65DB-A07B3001CCBD}"/>
                </a:ext>
              </a:extLst>
            </p:cNvPr>
            <p:cNvSpPr/>
            <p:nvPr/>
          </p:nvSpPr>
          <p:spPr>
            <a:xfrm>
              <a:off x="7976284" y="5066272"/>
              <a:ext cx="605481" cy="6054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Montserrat" panose="00000500000000000000" pitchFamily="2" charset="0"/>
                </a:rPr>
                <a:t>03</a:t>
              </a:r>
            </a:p>
          </p:txBody>
        </p:sp>
        <p:sp>
          <p:nvSpPr>
            <p:cNvPr id="20" name="TextBox 19">
              <a:extLst>
                <a:ext uri="{FF2B5EF4-FFF2-40B4-BE49-F238E27FC236}">
                  <a16:creationId xmlns:a16="http://schemas.microsoft.com/office/drawing/2014/main" id="{CABE4752-D236-CDEC-01CD-D029F5040BDB}"/>
                </a:ext>
              </a:extLst>
            </p:cNvPr>
            <p:cNvSpPr txBox="1"/>
            <p:nvPr/>
          </p:nvSpPr>
          <p:spPr>
            <a:xfrm>
              <a:off x="8675473" y="5184346"/>
              <a:ext cx="2815283" cy="369332"/>
            </a:xfrm>
            <a:prstGeom prst="rect">
              <a:avLst/>
            </a:prstGeom>
            <a:noFill/>
          </p:spPr>
          <p:txBody>
            <a:bodyPr wrap="square">
              <a:spAutoFit/>
            </a:bodyPr>
            <a:lstStyle/>
            <a:p>
              <a:pPr algn="l"/>
              <a:r>
                <a:rPr lang="en-US" b="0" i="0">
                  <a:solidFill>
                    <a:srgbClr val="D1D5DB"/>
                  </a:solidFill>
                  <a:effectLst/>
                  <a:latin typeface="Montserrat" panose="00000500000000000000" pitchFamily="2" charset="0"/>
                </a:rPr>
                <a:t>Regular data backups</a:t>
              </a:r>
            </a:p>
          </p:txBody>
        </p:sp>
      </p:grpSp>
    </p:spTree>
    <p:extLst>
      <p:ext uri="{BB962C8B-B14F-4D97-AF65-F5344CB8AC3E}">
        <p14:creationId xmlns:p14="http://schemas.microsoft.com/office/powerpoint/2010/main" val="29536655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pic>
        <p:nvPicPr>
          <p:cNvPr id="7170" name="Picture 2" descr="Photo young man working on cracking database passwords to access sensitive information, using malware and virus. thief hacking network system and steal data from government server at night.">
            <a:extLst>
              <a:ext uri="{FF2B5EF4-FFF2-40B4-BE49-F238E27FC236}">
                <a16:creationId xmlns:a16="http://schemas.microsoft.com/office/drawing/2014/main" id="{D60DD1FA-6641-8DCE-CA35-D079A0CF55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699573" y="895350"/>
            <a:ext cx="3971925" cy="5962650"/>
          </a:xfrm>
          <a:prstGeom prst="snip1Rect">
            <a:avLst/>
          </a:prstGeom>
          <a:noFill/>
          <a:ln w="12700">
            <a:gradFill flip="none" rotWithShape="1">
              <a:gsLst>
                <a:gs pos="0">
                  <a:schemeClr val="accent4"/>
                </a:gs>
                <a:gs pos="100000">
                  <a:schemeClr val="accent3"/>
                </a:gs>
              </a:gsLst>
              <a:lin ang="5400000" scaled="1"/>
            </a:gradFill>
            <a:miter lim="800000"/>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32E9BD-D7F6-D262-8624-D1078484D827}"/>
              </a:ext>
            </a:extLst>
          </p:cNvPr>
          <p:cNvGrpSpPr/>
          <p:nvPr/>
        </p:nvGrpSpPr>
        <p:grpSpPr>
          <a:xfrm>
            <a:off x="5374937" y="3864318"/>
            <a:ext cx="6315198" cy="2534808"/>
            <a:chOff x="5177229" y="3876675"/>
            <a:chExt cx="6315198" cy="2534808"/>
          </a:xfrm>
        </p:grpSpPr>
        <p:pic>
          <p:nvPicPr>
            <p:cNvPr id="5" name="Picture 4" descr="Photo side view of hacker sitting at desk and using computers with glowing hacking hologram with binary code and lines cybersecurity firewall technology and software protection concept double exposure">
              <a:extLst>
                <a:ext uri="{FF2B5EF4-FFF2-40B4-BE49-F238E27FC236}">
                  <a16:creationId xmlns:a16="http://schemas.microsoft.com/office/drawing/2014/main" id="{D4F83B81-2B1F-6E9C-8DA8-D5C7DA500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289" r="51285" b="6687"/>
            <a:stretch>
              <a:fillRect/>
            </a:stretch>
          </p:blipFill>
          <p:spPr bwMode="auto">
            <a:xfrm>
              <a:off x="5177229" y="3876675"/>
              <a:ext cx="2904733" cy="2534808"/>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pic>
          <p:nvPicPr>
            <p:cNvPr id="4" name="Picture 3" descr="Photo side view of hacker sitting at desk and using computers with glowing hacking hologram with binary code and lines cybersecurity firewall technology and software protection concept double exposure">
              <a:extLst>
                <a:ext uri="{FF2B5EF4-FFF2-40B4-BE49-F238E27FC236}">
                  <a16:creationId xmlns:a16="http://schemas.microsoft.com/office/drawing/2014/main" id="{D6F0F299-860A-6696-03CB-C3B0EF5F3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285" t="8289" b="6687"/>
            <a:stretch>
              <a:fillRect/>
            </a:stretch>
          </p:blipFill>
          <p:spPr bwMode="auto">
            <a:xfrm>
              <a:off x="8587694" y="3876675"/>
              <a:ext cx="2904733" cy="2534808"/>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2B866EA-C0A7-1E77-460E-FEE745A89DAD}"/>
              </a:ext>
            </a:extLst>
          </p:cNvPr>
          <p:cNvGrpSpPr/>
          <p:nvPr/>
        </p:nvGrpSpPr>
        <p:grpSpPr>
          <a:xfrm>
            <a:off x="5193122" y="895350"/>
            <a:ext cx="6497013" cy="2682906"/>
            <a:chOff x="5193121" y="1007761"/>
            <a:chExt cx="6497013" cy="2682906"/>
          </a:xfrm>
        </p:grpSpPr>
        <p:sp>
          <p:nvSpPr>
            <p:cNvPr id="10" name="TextBox 9">
              <a:extLst>
                <a:ext uri="{FF2B5EF4-FFF2-40B4-BE49-F238E27FC236}">
                  <a16:creationId xmlns:a16="http://schemas.microsoft.com/office/drawing/2014/main" id="{5F9B4F3E-0FA5-DFBE-FA67-E61A5DC1F7B4}"/>
                </a:ext>
              </a:extLst>
            </p:cNvPr>
            <p:cNvSpPr txBox="1"/>
            <p:nvPr/>
          </p:nvSpPr>
          <p:spPr>
            <a:xfrm>
              <a:off x="5193122" y="1007761"/>
              <a:ext cx="5044646" cy="646331"/>
            </a:xfrm>
            <a:prstGeom prst="rect">
              <a:avLst/>
            </a:prstGeom>
            <a:noFill/>
          </p:spPr>
          <p:txBody>
            <a:bodyPr wrap="square">
              <a:spAutoFit/>
            </a:bodyPr>
            <a:lstStyle/>
            <a:p>
              <a:r>
                <a:rPr lang="en-US" sz="3600" b="1" i="0">
                  <a:solidFill>
                    <a:schemeClr val="bg1"/>
                  </a:solidFill>
                  <a:effectLst/>
                  <a:latin typeface="Montserrat" panose="00000500000000000000" pitchFamily="2" charset="0"/>
                </a:rPr>
                <a:t>Malware Analysis</a:t>
              </a:r>
              <a:endParaRPr lang="en-US" sz="3600" b="1">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96B0ABAC-D0BD-C740-C07E-EA42FECC4208}"/>
                </a:ext>
              </a:extLst>
            </p:cNvPr>
            <p:cNvSpPr txBox="1"/>
            <p:nvPr/>
          </p:nvSpPr>
          <p:spPr>
            <a:xfrm>
              <a:off x="5193121" y="1793353"/>
              <a:ext cx="6497013" cy="1897314"/>
            </a:xfrm>
            <a:prstGeom prst="rect">
              <a:avLst/>
            </a:prstGeom>
            <a:noFill/>
          </p:spPr>
          <p:txBody>
            <a:bodyPr wrap="square">
              <a:spAutoFit/>
            </a:bodyPr>
            <a:lstStyle/>
            <a:p>
              <a:pPr>
                <a:lnSpc>
                  <a:spcPct val="150000"/>
                </a:lnSpc>
              </a:pPr>
              <a:r>
                <a:rPr lang="en-US" sz="1600" b="0" i="0" dirty="0">
                  <a:solidFill>
                    <a:schemeClr val="bg1"/>
                  </a:solidFill>
                  <a:effectLst/>
                  <a:latin typeface="Montserrat" panose="00000500000000000000" pitchFamily="2" charset="0"/>
                </a:rPr>
                <a:t>Malware analysis involves the detailed examination and investigation of malicious software to understand its behavior, functionality, and potential impact, aiding in the development of effective countermeasures and security solutions.</a:t>
              </a:r>
              <a:endParaRPr lang="en-US" sz="1600"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30001911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9BDEF-3B4B-1CD1-8B2F-0D6707A4A507}"/>
              </a:ext>
            </a:extLst>
          </p:cNvPr>
          <p:cNvSpPr/>
          <p:nvPr/>
        </p:nvSpPr>
        <p:spPr>
          <a:xfrm>
            <a:off x="3888260" y="-1"/>
            <a:ext cx="1000898"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Photo dangerous masked thief installing virus to hack system on computer, working late at night in office. cyber terrorist and criminal with mask hacking network server and doing scam or fraud.">
            <a:extLst>
              <a:ext uri="{FF2B5EF4-FFF2-40B4-BE49-F238E27FC236}">
                <a16:creationId xmlns:a16="http://schemas.microsoft.com/office/drawing/2014/main" id="{224DEFA0-24B0-FDB4-A02A-EBBC808A30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0" y="-1"/>
            <a:ext cx="4580238" cy="687584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E3DB7A4-F138-E37A-1BD3-9B3EFA33EC1B}"/>
              </a:ext>
            </a:extLst>
          </p:cNvPr>
          <p:cNvGrpSpPr/>
          <p:nvPr/>
        </p:nvGrpSpPr>
        <p:grpSpPr>
          <a:xfrm>
            <a:off x="4053018" y="1130642"/>
            <a:ext cx="7117492" cy="4596713"/>
            <a:chOff x="4053018" y="1130642"/>
            <a:chExt cx="7117492" cy="4596713"/>
          </a:xfrm>
        </p:grpSpPr>
        <p:sp>
          <p:nvSpPr>
            <p:cNvPr id="3" name="Rectangle: Diagonal Corners Snipped 2">
              <a:extLst>
                <a:ext uri="{FF2B5EF4-FFF2-40B4-BE49-F238E27FC236}">
                  <a16:creationId xmlns:a16="http://schemas.microsoft.com/office/drawing/2014/main" id="{8BF70902-BF93-3EBA-652A-CF4B8314973E}"/>
                </a:ext>
              </a:extLst>
            </p:cNvPr>
            <p:cNvSpPr/>
            <p:nvPr/>
          </p:nvSpPr>
          <p:spPr>
            <a:xfrm>
              <a:off x="4053018" y="1130642"/>
              <a:ext cx="7117492" cy="4596713"/>
            </a:xfrm>
            <a:prstGeom prst="snip2DiagRect">
              <a:avLst/>
            </a:prstGeom>
            <a:ln>
              <a:noFill/>
            </a:ln>
            <a:effectLst>
              <a:outerShdw blurRad="203200" sx="102000" sy="102000" algn="ctr"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FFDAB83-33F0-F027-AE7D-7AE9BCC522F3}"/>
                </a:ext>
              </a:extLst>
            </p:cNvPr>
            <p:cNvGrpSpPr/>
            <p:nvPr/>
          </p:nvGrpSpPr>
          <p:grpSpPr>
            <a:xfrm>
              <a:off x="4940002" y="1853148"/>
              <a:ext cx="5343524" cy="3151701"/>
              <a:chOff x="656581" y="1968514"/>
              <a:chExt cx="5343524" cy="3151701"/>
            </a:xfrm>
          </p:grpSpPr>
          <p:sp>
            <p:nvSpPr>
              <p:cNvPr id="5" name="TextBox 4">
                <a:extLst>
                  <a:ext uri="{FF2B5EF4-FFF2-40B4-BE49-F238E27FC236}">
                    <a16:creationId xmlns:a16="http://schemas.microsoft.com/office/drawing/2014/main" id="{FC4225FD-DD85-FDF5-48CC-B34CF9E2CAE4}"/>
                  </a:ext>
                </a:extLst>
              </p:cNvPr>
              <p:cNvSpPr txBox="1"/>
              <p:nvPr/>
            </p:nvSpPr>
            <p:spPr>
              <a:xfrm>
                <a:off x="656581" y="2581700"/>
                <a:ext cx="5343524" cy="2538515"/>
              </a:xfrm>
              <a:prstGeom prst="rect">
                <a:avLst/>
              </a:prstGeom>
              <a:noFill/>
            </p:spPr>
            <p:txBody>
              <a:bodyPr wrap="square">
                <a:spAutoFit/>
              </a:bodyPr>
              <a:lstStyle/>
              <a:p>
                <a:pPr>
                  <a:lnSpc>
                    <a:spcPct val="150000"/>
                  </a:lnSpc>
                </a:pPr>
                <a:r>
                  <a:rPr lang="en-US" b="0" i="0">
                    <a:solidFill>
                      <a:schemeClr val="bg1"/>
                    </a:solidFill>
                    <a:effectLst/>
                    <a:latin typeface="Montserrat" panose="00000500000000000000" pitchFamily="2" charset="0"/>
                  </a:rPr>
                  <a:t>In conclusion, malware poses a significant threat to individuals, organizations, and society as a whole. It is crucial to stay vigilant, employ robust security measures, and continually adapt to the evolving landscape of malware attacks.</a:t>
                </a:r>
                <a:endParaRPr lang="en-US">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4E39E606-41AD-1822-26E7-FE9CC499BC8F}"/>
                  </a:ext>
                </a:extLst>
              </p:cNvPr>
              <p:cNvSpPr txBox="1"/>
              <p:nvPr/>
            </p:nvSpPr>
            <p:spPr>
              <a:xfrm>
                <a:off x="656581" y="1968514"/>
                <a:ext cx="5282901" cy="584775"/>
              </a:xfrm>
              <a:prstGeom prst="rect">
                <a:avLst/>
              </a:prstGeom>
              <a:noFill/>
            </p:spPr>
            <p:txBody>
              <a:bodyPr wrap="square">
                <a:spAutoFit/>
              </a:bodyPr>
              <a:lstStyle/>
              <a:p>
                <a:r>
                  <a:rPr lang="en-US" sz="3200" b="1" i="0" dirty="0">
                    <a:solidFill>
                      <a:srgbClr val="ECECF1"/>
                    </a:solidFill>
                    <a:effectLst/>
                    <a:latin typeface="Montserrat" panose="00000500000000000000" pitchFamily="2" charset="0"/>
                  </a:rPr>
                  <a:t>Conclusion</a:t>
                </a:r>
                <a:endParaRPr lang="en-US" sz="3200" b="1" dirty="0">
                  <a:latin typeface="Montserrat" panose="00000500000000000000" pitchFamily="2" charset="0"/>
                </a:endParaRPr>
              </a:p>
            </p:txBody>
          </p:sp>
        </p:grpSp>
      </p:grpSp>
    </p:spTree>
    <p:extLst>
      <p:ext uri="{BB962C8B-B14F-4D97-AF65-F5344CB8AC3E}">
        <p14:creationId xmlns:p14="http://schemas.microsoft.com/office/powerpoint/2010/main" val="817512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0134B81-B474-A2B8-5FBF-49CDBFDA8B27}"/>
              </a:ext>
            </a:extLst>
          </p:cNvPr>
          <p:cNvGrpSpPr/>
          <p:nvPr/>
        </p:nvGrpSpPr>
        <p:grpSpPr>
          <a:xfrm>
            <a:off x="0" y="595355"/>
            <a:ext cx="12192000" cy="5370729"/>
            <a:chOff x="-22343" y="501134"/>
            <a:chExt cx="12192000" cy="5370729"/>
          </a:xfrm>
        </p:grpSpPr>
        <p:grpSp>
          <p:nvGrpSpPr>
            <p:cNvPr id="2" name="Group 1">
              <a:extLst>
                <a:ext uri="{FF2B5EF4-FFF2-40B4-BE49-F238E27FC236}">
                  <a16:creationId xmlns:a16="http://schemas.microsoft.com/office/drawing/2014/main" id="{EDF2AF28-205B-7B92-BD31-8E4C5E6479A9}"/>
                </a:ext>
              </a:extLst>
            </p:cNvPr>
            <p:cNvGrpSpPr/>
            <p:nvPr/>
          </p:nvGrpSpPr>
          <p:grpSpPr>
            <a:xfrm>
              <a:off x="-22343" y="501134"/>
              <a:ext cx="12192000" cy="1195864"/>
              <a:chOff x="0" y="634250"/>
              <a:chExt cx="12192000" cy="1195864"/>
            </a:xfrm>
          </p:grpSpPr>
          <p:sp>
            <p:nvSpPr>
              <p:cNvPr id="3" name="TextBox 2">
                <a:extLst>
                  <a:ext uri="{FF2B5EF4-FFF2-40B4-BE49-F238E27FC236}">
                    <a16:creationId xmlns:a16="http://schemas.microsoft.com/office/drawing/2014/main" id="{9D14ADBD-32D6-404F-1DDE-098EEF6D450D}"/>
                  </a:ext>
                </a:extLst>
              </p:cNvPr>
              <p:cNvSpPr txBox="1"/>
              <p:nvPr/>
            </p:nvSpPr>
            <p:spPr>
              <a:xfrm>
                <a:off x="0" y="634250"/>
                <a:ext cx="12192000" cy="646331"/>
              </a:xfrm>
              <a:prstGeom prst="rect">
                <a:avLst/>
              </a:prstGeom>
              <a:noFill/>
            </p:spPr>
            <p:txBody>
              <a:bodyPr wrap="square">
                <a:spAutoFit/>
              </a:bodyPr>
              <a:lstStyle/>
              <a:p>
                <a:pPr algn="ctr"/>
                <a:r>
                  <a:rPr lang="en-US" sz="3600" b="1" i="0">
                    <a:solidFill>
                      <a:schemeClr val="bg1"/>
                    </a:solidFill>
                    <a:effectLst/>
                    <a:latin typeface="Montserrat" panose="00000500000000000000" pitchFamily="2" charset="0"/>
                  </a:rPr>
                  <a:t>Types Of Malware</a:t>
                </a:r>
                <a:endParaRPr lang="en-US" sz="3600" b="1">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66AB4060-4E9B-1254-8B37-B74DF5B6AF23}"/>
                  </a:ext>
                </a:extLst>
              </p:cNvPr>
              <p:cNvSpPr txBox="1"/>
              <p:nvPr/>
            </p:nvSpPr>
            <p:spPr>
              <a:xfrm>
                <a:off x="1631917" y="1460782"/>
                <a:ext cx="8928167" cy="369332"/>
              </a:xfrm>
              <a:prstGeom prst="rect">
                <a:avLst/>
              </a:prstGeom>
              <a:noFill/>
            </p:spPr>
            <p:txBody>
              <a:bodyPr wrap="square">
                <a:spAutoFit/>
              </a:bodyPr>
              <a:lstStyle/>
              <a:p>
                <a:pPr algn="ctr"/>
                <a:r>
                  <a:rPr lang="en-US" b="0" i="0">
                    <a:solidFill>
                      <a:schemeClr val="bg1"/>
                    </a:solidFill>
                    <a:effectLst/>
                    <a:latin typeface="Montserrat" panose="00000500000000000000" pitchFamily="2" charset="0"/>
                  </a:rPr>
                  <a:t>Explore different types of malicious software and their characteristics.</a:t>
                </a:r>
                <a:endParaRPr lang="en-US">
                  <a:solidFill>
                    <a:schemeClr val="bg1"/>
                  </a:solidFill>
                  <a:latin typeface="Montserrat" panose="00000500000000000000" pitchFamily="2" charset="0"/>
                </a:endParaRPr>
              </a:p>
            </p:txBody>
          </p:sp>
        </p:grpSp>
        <p:grpSp>
          <p:nvGrpSpPr>
            <p:cNvPr id="28" name="Group 27">
              <a:extLst>
                <a:ext uri="{FF2B5EF4-FFF2-40B4-BE49-F238E27FC236}">
                  <a16:creationId xmlns:a16="http://schemas.microsoft.com/office/drawing/2014/main" id="{C1292DDC-1183-CA54-9DE2-A879B94CF05C}"/>
                </a:ext>
              </a:extLst>
            </p:cNvPr>
            <p:cNvGrpSpPr/>
            <p:nvPr/>
          </p:nvGrpSpPr>
          <p:grpSpPr>
            <a:xfrm>
              <a:off x="422501" y="2607275"/>
              <a:ext cx="11302312" cy="3264588"/>
              <a:chOff x="444844" y="2607275"/>
              <a:chExt cx="11302312" cy="3264588"/>
            </a:xfrm>
          </p:grpSpPr>
          <p:sp>
            <p:nvSpPr>
              <p:cNvPr id="18" name="TextBox 17">
                <a:extLst>
                  <a:ext uri="{FF2B5EF4-FFF2-40B4-BE49-F238E27FC236}">
                    <a16:creationId xmlns:a16="http://schemas.microsoft.com/office/drawing/2014/main" id="{DF3F7648-26C9-1ACD-C17D-2AAB4310B711}"/>
                  </a:ext>
                </a:extLst>
              </p:cNvPr>
              <p:cNvSpPr txBox="1"/>
              <p:nvPr/>
            </p:nvSpPr>
            <p:spPr>
              <a:xfrm>
                <a:off x="758797" y="5268673"/>
                <a:ext cx="1946967" cy="461665"/>
              </a:xfrm>
              <a:prstGeom prst="rect">
                <a:avLst/>
              </a:prstGeom>
              <a:noFill/>
            </p:spPr>
            <p:txBody>
              <a:bodyPr wrap="square">
                <a:spAutoFit/>
              </a:bodyPr>
              <a:lstStyle/>
              <a:p>
                <a:pPr algn="ctr"/>
                <a:r>
                  <a:rPr lang="en-US" sz="2400" i="0" dirty="0">
                    <a:solidFill>
                      <a:schemeClr val="bg1"/>
                    </a:solidFill>
                    <a:effectLst/>
                    <a:latin typeface="Montserrat" panose="00000500000000000000" pitchFamily="2" charset="0"/>
                  </a:rPr>
                  <a:t>Viruses</a:t>
                </a:r>
                <a:endParaRPr lang="en-US" sz="2400" dirty="0">
                  <a:solidFill>
                    <a:schemeClr val="bg1"/>
                  </a:solidFill>
                  <a:latin typeface="Montserrat" panose="00000500000000000000" pitchFamily="2" charset="0"/>
                </a:endParaRPr>
              </a:p>
            </p:txBody>
          </p:sp>
          <p:sp>
            <p:nvSpPr>
              <p:cNvPr id="19" name="TextBox 18">
                <a:extLst>
                  <a:ext uri="{FF2B5EF4-FFF2-40B4-BE49-F238E27FC236}">
                    <a16:creationId xmlns:a16="http://schemas.microsoft.com/office/drawing/2014/main" id="{8C544162-0249-DC1D-A318-4164B1AAC674}"/>
                  </a:ext>
                </a:extLst>
              </p:cNvPr>
              <p:cNvSpPr txBox="1"/>
              <p:nvPr/>
            </p:nvSpPr>
            <p:spPr>
              <a:xfrm>
                <a:off x="3654370" y="5268673"/>
                <a:ext cx="1946967" cy="461665"/>
              </a:xfrm>
              <a:prstGeom prst="rect">
                <a:avLst/>
              </a:prstGeom>
              <a:noFill/>
            </p:spPr>
            <p:txBody>
              <a:bodyPr wrap="square">
                <a:spAutoFit/>
              </a:bodyPr>
              <a:lstStyle/>
              <a:p>
                <a:pPr algn="ctr"/>
                <a:r>
                  <a:rPr lang="en-US" sz="2400" i="0">
                    <a:solidFill>
                      <a:schemeClr val="bg1"/>
                    </a:solidFill>
                    <a:effectLst/>
                    <a:latin typeface="Montserrat" panose="00000500000000000000" pitchFamily="2" charset="0"/>
                  </a:rPr>
                  <a:t>Worms</a:t>
                </a:r>
                <a:endParaRPr lang="en-US" sz="2400">
                  <a:solidFill>
                    <a:schemeClr val="bg1"/>
                  </a:solidFill>
                  <a:latin typeface="Montserrat" panose="00000500000000000000" pitchFamily="2" charset="0"/>
                </a:endParaRPr>
              </a:p>
            </p:txBody>
          </p:sp>
          <p:sp>
            <p:nvSpPr>
              <p:cNvPr id="20" name="TextBox 19">
                <a:extLst>
                  <a:ext uri="{FF2B5EF4-FFF2-40B4-BE49-F238E27FC236}">
                    <a16:creationId xmlns:a16="http://schemas.microsoft.com/office/drawing/2014/main" id="{F0F07A36-347F-0F77-A024-ACD61DB22024}"/>
                  </a:ext>
                </a:extLst>
              </p:cNvPr>
              <p:cNvSpPr txBox="1"/>
              <p:nvPr/>
            </p:nvSpPr>
            <p:spPr>
              <a:xfrm>
                <a:off x="6549943" y="5268673"/>
                <a:ext cx="1946967" cy="461665"/>
              </a:xfrm>
              <a:prstGeom prst="rect">
                <a:avLst/>
              </a:prstGeom>
              <a:noFill/>
            </p:spPr>
            <p:txBody>
              <a:bodyPr wrap="square">
                <a:spAutoFit/>
              </a:bodyPr>
              <a:lstStyle/>
              <a:p>
                <a:pPr algn="ctr"/>
                <a:r>
                  <a:rPr lang="en-US" sz="2400" b="0" i="0">
                    <a:solidFill>
                      <a:schemeClr val="bg1"/>
                    </a:solidFill>
                    <a:effectLst/>
                    <a:latin typeface="Montserrat" panose="00000500000000000000" pitchFamily="2" charset="0"/>
                  </a:rPr>
                  <a:t>Trojans</a:t>
                </a:r>
                <a:endParaRPr lang="en-US" sz="240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id="{4ABD5A0E-002F-530B-CADD-2FED7EEBE27B}"/>
                  </a:ext>
                </a:extLst>
              </p:cNvPr>
              <p:cNvSpPr txBox="1"/>
              <p:nvPr/>
            </p:nvSpPr>
            <p:spPr>
              <a:xfrm>
                <a:off x="9445515" y="5219245"/>
                <a:ext cx="2301641" cy="461665"/>
              </a:xfrm>
              <a:prstGeom prst="rect">
                <a:avLst/>
              </a:prstGeom>
              <a:noFill/>
            </p:spPr>
            <p:txBody>
              <a:bodyPr wrap="square">
                <a:spAutoFit/>
              </a:bodyPr>
              <a:lstStyle/>
              <a:p>
                <a:pPr algn="ctr"/>
                <a:r>
                  <a:rPr lang="en-US" sz="2400" b="0" i="0">
                    <a:solidFill>
                      <a:schemeClr val="bg1"/>
                    </a:solidFill>
                    <a:effectLst/>
                    <a:latin typeface="Montserrat" panose="00000500000000000000" pitchFamily="2" charset="0"/>
                  </a:rPr>
                  <a:t>Ransomware</a:t>
                </a:r>
                <a:endParaRPr lang="en-US" sz="2400">
                  <a:solidFill>
                    <a:schemeClr val="bg1"/>
                  </a:solidFill>
                  <a:latin typeface="Montserrat" panose="00000500000000000000" pitchFamily="2" charset="0"/>
                </a:endParaRPr>
              </a:p>
            </p:txBody>
          </p:sp>
          <p:grpSp>
            <p:nvGrpSpPr>
              <p:cNvPr id="26" name="Group 25">
                <a:extLst>
                  <a:ext uri="{FF2B5EF4-FFF2-40B4-BE49-F238E27FC236}">
                    <a16:creationId xmlns:a16="http://schemas.microsoft.com/office/drawing/2014/main" id="{D81C4BE7-51DF-CE3A-A690-94909AA3A5A2}"/>
                  </a:ext>
                </a:extLst>
              </p:cNvPr>
              <p:cNvGrpSpPr/>
              <p:nvPr/>
            </p:nvGrpSpPr>
            <p:grpSpPr>
              <a:xfrm>
                <a:off x="444844" y="2607275"/>
                <a:ext cx="11302312" cy="3264588"/>
                <a:chOff x="444844" y="2607275"/>
                <a:chExt cx="11302312" cy="3264588"/>
              </a:xfrm>
            </p:grpSpPr>
            <p:grpSp>
              <p:nvGrpSpPr>
                <p:cNvPr id="16" name="Group 15">
                  <a:extLst>
                    <a:ext uri="{FF2B5EF4-FFF2-40B4-BE49-F238E27FC236}">
                      <a16:creationId xmlns:a16="http://schemas.microsoft.com/office/drawing/2014/main" id="{FDB730FE-79A6-7CD2-8FAE-21ECA09DFC3A}"/>
                    </a:ext>
                  </a:extLst>
                </p:cNvPr>
                <p:cNvGrpSpPr/>
                <p:nvPr/>
              </p:nvGrpSpPr>
              <p:grpSpPr>
                <a:xfrm>
                  <a:off x="444844" y="2607275"/>
                  <a:ext cx="11302312" cy="3264588"/>
                  <a:chOff x="444844" y="3039762"/>
                  <a:chExt cx="11302312" cy="3264588"/>
                </a:xfrm>
              </p:grpSpPr>
              <p:grpSp>
                <p:nvGrpSpPr>
                  <p:cNvPr id="6" name="Group 5">
                    <a:extLst>
                      <a:ext uri="{FF2B5EF4-FFF2-40B4-BE49-F238E27FC236}">
                        <a16:creationId xmlns:a16="http://schemas.microsoft.com/office/drawing/2014/main" id="{D1DEB75A-F02F-AF3E-6793-3751D647FA4E}"/>
                      </a:ext>
                    </a:extLst>
                  </p:cNvPr>
                  <p:cNvGrpSpPr/>
                  <p:nvPr/>
                </p:nvGrpSpPr>
                <p:grpSpPr>
                  <a:xfrm>
                    <a:off x="444844" y="3039762"/>
                    <a:ext cx="2574874" cy="3264588"/>
                    <a:chOff x="494270" y="2236572"/>
                    <a:chExt cx="3335915" cy="4120293"/>
                  </a:xfrm>
                </p:grpSpPr>
                <p:sp>
                  <p:nvSpPr>
                    <p:cNvPr id="5" name="Rectangle: Diagonal Corners Snipped 4">
                      <a:extLst>
                        <a:ext uri="{FF2B5EF4-FFF2-40B4-BE49-F238E27FC236}">
                          <a16:creationId xmlns:a16="http://schemas.microsoft.com/office/drawing/2014/main" id="{615B6A74-0570-8E8D-E911-57E4F7106DC3}"/>
                        </a:ext>
                      </a:extLst>
                    </p:cNvPr>
                    <p:cNvSpPr/>
                    <p:nvPr/>
                  </p:nvSpPr>
                  <p:spPr>
                    <a:xfrm>
                      <a:off x="494270" y="2236572"/>
                      <a:ext cx="3335915" cy="4120293"/>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photo virus detected alert hacking piracy risk shield concept">
                      <a:extLst>
                        <a:ext uri="{FF2B5EF4-FFF2-40B4-BE49-F238E27FC236}">
                          <a16:creationId xmlns:a16="http://schemas.microsoft.com/office/drawing/2014/main" id="{19E93609-9DB4-328B-51A8-D330DCF3B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89" r="17118"/>
                    <a:stretch>
                      <a:fillRect/>
                    </a:stretch>
                  </p:blipFill>
                  <p:spPr bwMode="auto">
                    <a:xfrm>
                      <a:off x="616395" y="2359857"/>
                      <a:ext cx="3018173" cy="2924176"/>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sp>
                <p:nvSpPr>
                  <p:cNvPr id="8" name="Rectangle: Diagonal Corners Snipped 7">
                    <a:extLst>
                      <a:ext uri="{FF2B5EF4-FFF2-40B4-BE49-F238E27FC236}">
                        <a16:creationId xmlns:a16="http://schemas.microsoft.com/office/drawing/2014/main" id="{A5B67FFC-B5C1-9206-2A43-9C48A3B2E674}"/>
                      </a:ext>
                    </a:extLst>
                  </p:cNvPr>
                  <p:cNvSpPr/>
                  <p:nvPr/>
                </p:nvSpPr>
                <p:spPr>
                  <a:xfrm>
                    <a:off x="3353990"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Snipped 10">
                    <a:extLst>
                      <a:ext uri="{FF2B5EF4-FFF2-40B4-BE49-F238E27FC236}">
                        <a16:creationId xmlns:a16="http://schemas.microsoft.com/office/drawing/2014/main" id="{F41E9D75-5D4B-C6EE-BF42-79318D0712BC}"/>
                      </a:ext>
                    </a:extLst>
                  </p:cNvPr>
                  <p:cNvSpPr/>
                  <p:nvPr/>
                </p:nvSpPr>
                <p:spPr>
                  <a:xfrm>
                    <a:off x="6263136"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Snipped 13">
                    <a:extLst>
                      <a:ext uri="{FF2B5EF4-FFF2-40B4-BE49-F238E27FC236}">
                        <a16:creationId xmlns:a16="http://schemas.microsoft.com/office/drawing/2014/main" id="{385029FC-CE2C-F89E-9CF9-FB6DA2494EC7}"/>
                      </a:ext>
                    </a:extLst>
                  </p:cNvPr>
                  <p:cNvSpPr/>
                  <p:nvPr/>
                </p:nvSpPr>
                <p:spPr>
                  <a:xfrm>
                    <a:off x="9172282"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4" descr="What is a computer worm? How this self-spreading malware wreaks havoc | CSO  Online">
                  <a:extLst>
                    <a:ext uri="{FF2B5EF4-FFF2-40B4-BE49-F238E27FC236}">
                      <a16:creationId xmlns:a16="http://schemas.microsoft.com/office/drawing/2014/main" id="{C471FF17-E007-97B5-06E3-D5C256DD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17" r="23012" b="14480"/>
                <a:stretch>
                  <a:fillRect/>
                </a:stretch>
              </p:blipFill>
              <p:spPr bwMode="auto">
                <a:xfrm>
                  <a:off x="3448255" y="2720402"/>
                  <a:ext cx="2329620" cy="2335416"/>
                </a:xfrm>
                <a:prstGeom prst="snip2DiagRect">
                  <a:avLst/>
                </a:prstGeom>
                <a:noFill/>
                <a:ln w="107950">
                  <a:gradFill flip="none" rotWithShape="1">
                    <a:gsLst>
                      <a:gs pos="0">
                        <a:schemeClr val="accent4"/>
                      </a:gs>
                      <a:gs pos="100000">
                        <a:schemeClr val="accent3"/>
                      </a:gs>
                    </a:gsLst>
                    <a:lin ang="5400000" scaled="1"/>
                  </a:gradFill>
                  <a:miter lim="800000"/>
                </a:ln>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3439BC79-894C-0462-F1F3-E4F5D6F9C8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77" t="110" r="17077" b="110"/>
                <a:stretch/>
              </p:blipFill>
              <p:spPr bwMode="auto">
                <a:xfrm>
                  <a:off x="6351374" y="2704956"/>
                  <a:ext cx="2325902" cy="2372210"/>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pic>
            <p:nvPicPr>
              <p:cNvPr id="27" name="Picture 10" descr="Ransomware explained: How it works and how to remove it | CSO Online">
                <a:extLst>
                  <a:ext uri="{FF2B5EF4-FFF2-40B4-BE49-F238E27FC236}">
                    <a16:creationId xmlns:a16="http://schemas.microsoft.com/office/drawing/2014/main" id="{836DF400-F3B2-0BF0-7CAD-106CB2B80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783" t="6031" r="15783" b="1605"/>
              <a:stretch>
                <a:fillRect/>
              </a:stretch>
            </p:blipFill>
            <p:spPr bwMode="auto">
              <a:xfrm>
                <a:off x="9273582" y="2704956"/>
                <a:ext cx="2301641" cy="2310703"/>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3034435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2A1E7CE-FB0F-8966-6C84-6179CD8B4E1B}"/>
              </a:ext>
            </a:extLst>
          </p:cNvPr>
          <p:cNvGrpSpPr/>
          <p:nvPr/>
        </p:nvGrpSpPr>
        <p:grpSpPr>
          <a:xfrm>
            <a:off x="0" y="632799"/>
            <a:ext cx="12192000" cy="5370729"/>
            <a:chOff x="-22343" y="501134"/>
            <a:chExt cx="12192000" cy="5370729"/>
          </a:xfrm>
        </p:grpSpPr>
        <p:grpSp>
          <p:nvGrpSpPr>
            <p:cNvPr id="14" name="Group 13">
              <a:extLst>
                <a:ext uri="{FF2B5EF4-FFF2-40B4-BE49-F238E27FC236}">
                  <a16:creationId xmlns:a16="http://schemas.microsoft.com/office/drawing/2014/main" id="{E6F243D9-7DF1-2583-67B4-341CF2F0FA8F}"/>
                </a:ext>
              </a:extLst>
            </p:cNvPr>
            <p:cNvGrpSpPr/>
            <p:nvPr/>
          </p:nvGrpSpPr>
          <p:grpSpPr>
            <a:xfrm>
              <a:off x="-22343" y="501134"/>
              <a:ext cx="12192000" cy="1195864"/>
              <a:chOff x="0" y="634250"/>
              <a:chExt cx="12192000" cy="1195864"/>
            </a:xfrm>
          </p:grpSpPr>
          <p:sp>
            <p:nvSpPr>
              <p:cNvPr id="31" name="TextBox 30">
                <a:extLst>
                  <a:ext uri="{FF2B5EF4-FFF2-40B4-BE49-F238E27FC236}">
                    <a16:creationId xmlns:a16="http://schemas.microsoft.com/office/drawing/2014/main" id="{E9BBF79C-2D91-DCFD-8B2A-ADA92B1B70B7}"/>
                  </a:ext>
                </a:extLst>
              </p:cNvPr>
              <p:cNvSpPr txBox="1"/>
              <p:nvPr/>
            </p:nvSpPr>
            <p:spPr>
              <a:xfrm>
                <a:off x="0" y="634250"/>
                <a:ext cx="12192000" cy="646331"/>
              </a:xfrm>
              <a:prstGeom prst="rect">
                <a:avLst/>
              </a:prstGeom>
              <a:noFill/>
            </p:spPr>
            <p:txBody>
              <a:bodyPr wrap="square">
                <a:spAutoFit/>
              </a:bodyPr>
              <a:lstStyle/>
              <a:p>
                <a:pPr algn="ctr"/>
                <a:r>
                  <a:rPr lang="en-US" sz="3600" b="1" i="0">
                    <a:solidFill>
                      <a:schemeClr val="bg1"/>
                    </a:solidFill>
                    <a:effectLst/>
                    <a:latin typeface="Montserrat" panose="00000500000000000000" pitchFamily="2" charset="0"/>
                  </a:rPr>
                  <a:t>Types Of Malware</a:t>
                </a:r>
                <a:endParaRPr lang="en-US"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6FFC73A6-8093-C00E-ECD8-39C057813B99}"/>
                  </a:ext>
                </a:extLst>
              </p:cNvPr>
              <p:cNvSpPr txBox="1"/>
              <p:nvPr/>
            </p:nvSpPr>
            <p:spPr>
              <a:xfrm>
                <a:off x="1631917" y="1460782"/>
                <a:ext cx="8928167" cy="369332"/>
              </a:xfrm>
              <a:prstGeom prst="rect">
                <a:avLst/>
              </a:prstGeom>
              <a:noFill/>
            </p:spPr>
            <p:txBody>
              <a:bodyPr wrap="square">
                <a:spAutoFit/>
              </a:bodyPr>
              <a:lstStyle/>
              <a:p>
                <a:pPr algn="ctr"/>
                <a:r>
                  <a:rPr lang="en-US" b="0" i="0">
                    <a:solidFill>
                      <a:schemeClr val="bg1"/>
                    </a:solidFill>
                    <a:effectLst/>
                    <a:latin typeface="Montserrat" panose="00000500000000000000" pitchFamily="2" charset="0"/>
                  </a:rPr>
                  <a:t>Explore different types of malicious software and their characteristics.</a:t>
                </a:r>
                <a:endParaRPr lang="en-US">
                  <a:solidFill>
                    <a:schemeClr val="bg1"/>
                  </a:solidFill>
                  <a:latin typeface="Montserrat" panose="00000500000000000000" pitchFamily="2" charset="0"/>
                </a:endParaRPr>
              </a:p>
            </p:txBody>
          </p:sp>
        </p:grpSp>
        <p:grpSp>
          <p:nvGrpSpPr>
            <p:cNvPr id="15" name="Group 14">
              <a:extLst>
                <a:ext uri="{FF2B5EF4-FFF2-40B4-BE49-F238E27FC236}">
                  <a16:creationId xmlns:a16="http://schemas.microsoft.com/office/drawing/2014/main" id="{2D41C8B0-99BB-693E-AE32-B6597D316EAC}"/>
                </a:ext>
              </a:extLst>
            </p:cNvPr>
            <p:cNvGrpSpPr/>
            <p:nvPr/>
          </p:nvGrpSpPr>
          <p:grpSpPr>
            <a:xfrm>
              <a:off x="422501" y="2607275"/>
              <a:ext cx="11302312" cy="3264588"/>
              <a:chOff x="444844" y="2607275"/>
              <a:chExt cx="11302312" cy="3264588"/>
            </a:xfrm>
          </p:grpSpPr>
          <p:sp>
            <p:nvSpPr>
              <p:cNvPr id="16" name="TextBox 15">
                <a:extLst>
                  <a:ext uri="{FF2B5EF4-FFF2-40B4-BE49-F238E27FC236}">
                    <a16:creationId xmlns:a16="http://schemas.microsoft.com/office/drawing/2014/main" id="{D9F6066D-18D7-FD93-5E0C-4CA34CB1F49E}"/>
                  </a:ext>
                </a:extLst>
              </p:cNvPr>
              <p:cNvSpPr txBox="1"/>
              <p:nvPr/>
            </p:nvSpPr>
            <p:spPr>
              <a:xfrm>
                <a:off x="758797" y="5268673"/>
                <a:ext cx="1946967" cy="461665"/>
              </a:xfrm>
              <a:prstGeom prst="rect">
                <a:avLst/>
              </a:prstGeom>
              <a:noFill/>
            </p:spPr>
            <p:txBody>
              <a:bodyPr wrap="square">
                <a:spAutoFit/>
              </a:bodyPr>
              <a:lstStyle/>
              <a:p>
                <a:pPr algn="ctr"/>
                <a:r>
                  <a:rPr lang="en-US" sz="2400" dirty="0">
                    <a:solidFill>
                      <a:schemeClr val="bg1"/>
                    </a:solidFill>
                    <a:latin typeface="Montserrat" panose="00000500000000000000" pitchFamily="2" charset="0"/>
                  </a:rPr>
                  <a:t>Adware</a:t>
                </a:r>
              </a:p>
            </p:txBody>
          </p:sp>
          <p:sp>
            <p:nvSpPr>
              <p:cNvPr id="17" name="TextBox 16">
                <a:extLst>
                  <a:ext uri="{FF2B5EF4-FFF2-40B4-BE49-F238E27FC236}">
                    <a16:creationId xmlns:a16="http://schemas.microsoft.com/office/drawing/2014/main" id="{C77C80D0-F7B9-58EB-D961-2C63ACB14E8B}"/>
                  </a:ext>
                </a:extLst>
              </p:cNvPr>
              <p:cNvSpPr txBox="1"/>
              <p:nvPr/>
            </p:nvSpPr>
            <p:spPr>
              <a:xfrm>
                <a:off x="3654370" y="5268673"/>
                <a:ext cx="1946967" cy="461665"/>
              </a:xfrm>
              <a:prstGeom prst="rect">
                <a:avLst/>
              </a:prstGeom>
              <a:noFill/>
            </p:spPr>
            <p:txBody>
              <a:bodyPr wrap="square">
                <a:spAutoFit/>
              </a:bodyPr>
              <a:lstStyle/>
              <a:p>
                <a:pPr algn="ctr"/>
                <a:r>
                  <a:rPr lang="en-US" sz="2400" dirty="0">
                    <a:solidFill>
                      <a:schemeClr val="bg1"/>
                    </a:solidFill>
                  </a:rPr>
                  <a:t>Spyware</a:t>
                </a:r>
                <a:endParaRPr lang="en-US" sz="2400" dirty="0">
                  <a:solidFill>
                    <a:schemeClr val="bg1"/>
                  </a:solidFill>
                  <a:latin typeface="Montserrat" panose="00000500000000000000" pitchFamily="2" charset="0"/>
                </a:endParaRPr>
              </a:p>
            </p:txBody>
          </p:sp>
          <p:sp>
            <p:nvSpPr>
              <p:cNvPr id="18" name="TextBox 17">
                <a:extLst>
                  <a:ext uri="{FF2B5EF4-FFF2-40B4-BE49-F238E27FC236}">
                    <a16:creationId xmlns:a16="http://schemas.microsoft.com/office/drawing/2014/main" id="{4FB834A3-A730-DE47-C8E1-960912DEA4CE}"/>
                  </a:ext>
                </a:extLst>
              </p:cNvPr>
              <p:cNvSpPr txBox="1"/>
              <p:nvPr/>
            </p:nvSpPr>
            <p:spPr>
              <a:xfrm>
                <a:off x="6549943" y="5268673"/>
                <a:ext cx="1946967" cy="461665"/>
              </a:xfrm>
              <a:prstGeom prst="rect">
                <a:avLst/>
              </a:prstGeom>
              <a:noFill/>
            </p:spPr>
            <p:txBody>
              <a:bodyPr wrap="square">
                <a:spAutoFit/>
              </a:bodyPr>
              <a:lstStyle/>
              <a:p>
                <a:pPr algn="ctr"/>
                <a:r>
                  <a:rPr lang="en-US" sz="2400" dirty="0">
                    <a:solidFill>
                      <a:schemeClr val="bg1"/>
                    </a:solidFill>
                  </a:rPr>
                  <a:t>Rootkits</a:t>
                </a:r>
                <a:endParaRPr lang="en-US" sz="2400" dirty="0">
                  <a:solidFill>
                    <a:schemeClr val="bg1"/>
                  </a:solidFill>
                  <a:latin typeface="Montserrat" panose="00000500000000000000" pitchFamily="2" charset="0"/>
                </a:endParaRPr>
              </a:p>
            </p:txBody>
          </p:sp>
          <p:sp>
            <p:nvSpPr>
              <p:cNvPr id="19" name="TextBox 18">
                <a:extLst>
                  <a:ext uri="{FF2B5EF4-FFF2-40B4-BE49-F238E27FC236}">
                    <a16:creationId xmlns:a16="http://schemas.microsoft.com/office/drawing/2014/main" id="{0C5874B7-32C5-316E-9B0B-C1C4CEB98D63}"/>
                  </a:ext>
                </a:extLst>
              </p:cNvPr>
              <p:cNvSpPr txBox="1"/>
              <p:nvPr/>
            </p:nvSpPr>
            <p:spPr>
              <a:xfrm>
                <a:off x="9445515" y="5219245"/>
                <a:ext cx="2301641" cy="461665"/>
              </a:xfrm>
              <a:prstGeom prst="rect">
                <a:avLst/>
              </a:prstGeom>
              <a:noFill/>
            </p:spPr>
            <p:txBody>
              <a:bodyPr wrap="square">
                <a:spAutoFit/>
              </a:bodyPr>
              <a:lstStyle/>
              <a:p>
                <a:pPr algn="ctr"/>
                <a:r>
                  <a:rPr lang="en-US" sz="2400" dirty="0">
                    <a:solidFill>
                      <a:schemeClr val="bg1"/>
                    </a:solidFill>
                  </a:rPr>
                  <a:t>Keylogger </a:t>
                </a:r>
                <a:endParaRPr lang="en-US" sz="2400" dirty="0">
                  <a:solidFill>
                    <a:schemeClr val="bg1"/>
                  </a:solidFill>
                  <a:latin typeface="Montserrat" panose="00000500000000000000" pitchFamily="2" charset="0"/>
                </a:endParaRPr>
              </a:p>
            </p:txBody>
          </p:sp>
          <p:grpSp>
            <p:nvGrpSpPr>
              <p:cNvPr id="20" name="Group 19">
                <a:extLst>
                  <a:ext uri="{FF2B5EF4-FFF2-40B4-BE49-F238E27FC236}">
                    <a16:creationId xmlns:a16="http://schemas.microsoft.com/office/drawing/2014/main" id="{70B28B99-A145-E059-02EF-0C2774C95FB0}"/>
                  </a:ext>
                </a:extLst>
              </p:cNvPr>
              <p:cNvGrpSpPr/>
              <p:nvPr/>
            </p:nvGrpSpPr>
            <p:grpSpPr>
              <a:xfrm>
                <a:off x="444844" y="2607275"/>
                <a:ext cx="11302312" cy="3264588"/>
                <a:chOff x="444844" y="2607275"/>
                <a:chExt cx="11302312" cy="3264588"/>
              </a:xfrm>
            </p:grpSpPr>
            <p:grpSp>
              <p:nvGrpSpPr>
                <p:cNvPr id="22" name="Group 21">
                  <a:extLst>
                    <a:ext uri="{FF2B5EF4-FFF2-40B4-BE49-F238E27FC236}">
                      <a16:creationId xmlns:a16="http://schemas.microsoft.com/office/drawing/2014/main" id="{280E979D-75F5-2332-5D70-D4DDB6306938}"/>
                    </a:ext>
                  </a:extLst>
                </p:cNvPr>
                <p:cNvGrpSpPr/>
                <p:nvPr/>
              </p:nvGrpSpPr>
              <p:grpSpPr>
                <a:xfrm>
                  <a:off x="444844" y="2607275"/>
                  <a:ext cx="11302312" cy="3264588"/>
                  <a:chOff x="444844" y="3039762"/>
                  <a:chExt cx="11302312" cy="3264588"/>
                </a:xfrm>
              </p:grpSpPr>
              <p:grpSp>
                <p:nvGrpSpPr>
                  <p:cNvPr id="25" name="Group 24">
                    <a:extLst>
                      <a:ext uri="{FF2B5EF4-FFF2-40B4-BE49-F238E27FC236}">
                        <a16:creationId xmlns:a16="http://schemas.microsoft.com/office/drawing/2014/main" id="{8485A8B9-00B4-9724-50A5-8B473FF79786}"/>
                      </a:ext>
                    </a:extLst>
                  </p:cNvPr>
                  <p:cNvGrpSpPr/>
                  <p:nvPr/>
                </p:nvGrpSpPr>
                <p:grpSpPr>
                  <a:xfrm>
                    <a:off x="444844" y="3039762"/>
                    <a:ext cx="2574874" cy="3264588"/>
                    <a:chOff x="494270" y="2236572"/>
                    <a:chExt cx="3335915" cy="4120293"/>
                  </a:xfrm>
                </p:grpSpPr>
                <p:sp>
                  <p:nvSpPr>
                    <p:cNvPr id="29" name="Rectangle: Diagonal Corners Snipped 28">
                      <a:extLst>
                        <a:ext uri="{FF2B5EF4-FFF2-40B4-BE49-F238E27FC236}">
                          <a16:creationId xmlns:a16="http://schemas.microsoft.com/office/drawing/2014/main" id="{97CF044C-0C6C-6B1D-A703-D8CA07EF28B7}"/>
                        </a:ext>
                      </a:extLst>
                    </p:cNvPr>
                    <p:cNvSpPr/>
                    <p:nvPr/>
                  </p:nvSpPr>
                  <p:spPr>
                    <a:xfrm>
                      <a:off x="494270" y="2236572"/>
                      <a:ext cx="3335915" cy="4120293"/>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a:extLst>
                        <a:ext uri="{FF2B5EF4-FFF2-40B4-BE49-F238E27FC236}">
                          <a16:creationId xmlns:a16="http://schemas.microsoft.com/office/drawing/2014/main" id="{42B15C56-3AA4-B93F-0082-5EC8EDA76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470" r="15470"/>
                    <a:stretch/>
                  </p:blipFill>
                  <p:spPr bwMode="auto">
                    <a:xfrm>
                      <a:off x="653140" y="2372377"/>
                      <a:ext cx="3018171" cy="2924176"/>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sp>
                <p:nvSpPr>
                  <p:cNvPr id="26" name="Rectangle: Diagonal Corners Snipped 25">
                    <a:extLst>
                      <a:ext uri="{FF2B5EF4-FFF2-40B4-BE49-F238E27FC236}">
                        <a16:creationId xmlns:a16="http://schemas.microsoft.com/office/drawing/2014/main" id="{7C48D36E-CAF0-2FAB-66DB-CB7929AD91BF}"/>
                      </a:ext>
                    </a:extLst>
                  </p:cNvPr>
                  <p:cNvSpPr/>
                  <p:nvPr/>
                </p:nvSpPr>
                <p:spPr>
                  <a:xfrm>
                    <a:off x="3353990"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Diagonal Corners Snipped 26">
                    <a:extLst>
                      <a:ext uri="{FF2B5EF4-FFF2-40B4-BE49-F238E27FC236}">
                        <a16:creationId xmlns:a16="http://schemas.microsoft.com/office/drawing/2014/main" id="{5108CEA6-B321-615D-DC33-123626C82C23}"/>
                      </a:ext>
                    </a:extLst>
                  </p:cNvPr>
                  <p:cNvSpPr/>
                  <p:nvPr/>
                </p:nvSpPr>
                <p:spPr>
                  <a:xfrm>
                    <a:off x="6263136"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Diagonal Corners Snipped 27">
                    <a:extLst>
                      <a:ext uri="{FF2B5EF4-FFF2-40B4-BE49-F238E27FC236}">
                        <a16:creationId xmlns:a16="http://schemas.microsoft.com/office/drawing/2014/main" id="{5A71CB24-A2D9-B7EE-4DB7-C942969A48AA}"/>
                      </a:ext>
                    </a:extLst>
                  </p:cNvPr>
                  <p:cNvSpPr/>
                  <p:nvPr/>
                </p:nvSpPr>
                <p:spPr>
                  <a:xfrm>
                    <a:off x="9172282" y="3039762"/>
                    <a:ext cx="2574874" cy="3264588"/>
                  </a:xfrm>
                  <a:prstGeom prst="snip2Diag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4">
                  <a:extLst>
                    <a:ext uri="{FF2B5EF4-FFF2-40B4-BE49-F238E27FC236}">
                      <a16:creationId xmlns:a16="http://schemas.microsoft.com/office/drawing/2014/main" id="{02E454A0-C896-D151-A707-6A254D6B1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4" r="124"/>
                <a:stretch/>
              </p:blipFill>
              <p:spPr bwMode="auto">
                <a:xfrm>
                  <a:off x="3448255" y="2720402"/>
                  <a:ext cx="2329620" cy="2335416"/>
                </a:xfrm>
                <a:prstGeom prst="snip2DiagRect">
                  <a:avLst/>
                </a:prstGeom>
                <a:noFill/>
                <a:ln w="107950">
                  <a:gradFill flip="none" rotWithShape="1">
                    <a:gsLst>
                      <a:gs pos="0">
                        <a:schemeClr val="accent4"/>
                      </a:gs>
                      <a:gs pos="100000">
                        <a:schemeClr val="accent3"/>
                      </a:gs>
                    </a:gsLst>
                    <a:lin ang="5400000" scaled="1"/>
                  </a:gradFill>
                  <a:miter lim="800000"/>
                </a:ln>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DFD70197-D4ED-A07B-749D-979ED9D9D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397" r="19397"/>
                <a:stretch/>
              </p:blipFill>
              <p:spPr bwMode="auto">
                <a:xfrm>
                  <a:off x="6351373" y="2704956"/>
                  <a:ext cx="2323069" cy="2372210"/>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pic>
            <p:nvPicPr>
              <p:cNvPr id="21" name="Picture 10">
                <a:extLst>
                  <a:ext uri="{FF2B5EF4-FFF2-40B4-BE49-F238E27FC236}">
                    <a16:creationId xmlns:a16="http://schemas.microsoft.com/office/drawing/2014/main" id="{7858037E-EF32-1CA0-E87A-E66FEFA257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849" r="15849"/>
              <a:stretch/>
            </p:blipFill>
            <p:spPr bwMode="auto">
              <a:xfrm>
                <a:off x="9273582" y="2704956"/>
                <a:ext cx="2301641" cy="2310703"/>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9915490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83500">
              <a:srgbClr val="002940"/>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353E2E-D357-24B2-0489-87507845AFCB}"/>
              </a:ext>
            </a:extLst>
          </p:cNvPr>
          <p:cNvSpPr>
            <a:spLocks noGrp="1"/>
          </p:cNvSpPr>
          <p:nvPr>
            <p:ph type="title"/>
          </p:nvPr>
        </p:nvSpPr>
        <p:spPr/>
        <p:txBody>
          <a:bodyPr>
            <a:normAutofit/>
          </a:bodyPr>
          <a:lstStyle/>
          <a:p>
            <a:r>
              <a:rPr lang="en-US" sz="3600" dirty="0">
                <a:solidFill>
                  <a:schemeClr val="tx2">
                    <a:lumMod val="10000"/>
                  </a:schemeClr>
                </a:solidFill>
              </a:rPr>
              <a:t>What’s a Trojan</a:t>
            </a:r>
          </a:p>
        </p:txBody>
      </p:sp>
      <p:sp>
        <p:nvSpPr>
          <p:cNvPr id="9" name="TextBox 8">
            <a:extLst>
              <a:ext uri="{FF2B5EF4-FFF2-40B4-BE49-F238E27FC236}">
                <a16:creationId xmlns:a16="http://schemas.microsoft.com/office/drawing/2014/main" id="{49A01FFA-3B34-5300-613A-EB2A1567ECD0}"/>
              </a:ext>
            </a:extLst>
          </p:cNvPr>
          <p:cNvSpPr txBox="1"/>
          <p:nvPr/>
        </p:nvSpPr>
        <p:spPr>
          <a:xfrm>
            <a:off x="707201" y="1840873"/>
            <a:ext cx="5797294" cy="1837426"/>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dirty="0">
                <a:solidFill>
                  <a:schemeClr val="tx2">
                    <a:lumMod val="10000"/>
                  </a:schemeClr>
                </a:solidFill>
              </a:rPr>
              <a:t>A Trojan is a type of malware that hides within a legitimate file or program to gain access to your device. Because Trojan malware is delivered inside a legitimate app or file, it’s very difficult to detect. Trojans are used to spy on victims, steal data, infect other programs, and inflict other harm.</a:t>
            </a:r>
          </a:p>
        </p:txBody>
      </p:sp>
      <p:pic>
        <p:nvPicPr>
          <p:cNvPr id="11" name="Picture 6">
            <a:extLst>
              <a:ext uri="{FF2B5EF4-FFF2-40B4-BE49-F238E27FC236}">
                <a16:creationId xmlns:a16="http://schemas.microsoft.com/office/drawing/2014/main" id="{37DCF444-C54B-3548-F9DF-E068BBDA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05" t="2" r="13281" b="2"/>
          <a:stretch/>
        </p:blipFill>
        <p:spPr bwMode="auto">
          <a:xfrm>
            <a:off x="8282940" y="791383"/>
            <a:ext cx="3308985" cy="4663440"/>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08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05CEA4-4A45-B057-6A89-7FC74429365A}"/>
              </a:ext>
            </a:extLst>
          </p:cNvPr>
          <p:cNvSpPr>
            <a:spLocks noGrp="1"/>
          </p:cNvSpPr>
          <p:nvPr>
            <p:ph type="title"/>
          </p:nvPr>
        </p:nvSpPr>
        <p:spPr/>
        <p:txBody>
          <a:bodyPr>
            <a:normAutofit/>
          </a:bodyPr>
          <a:lstStyle/>
          <a:p>
            <a:r>
              <a:rPr lang="en-US" sz="3600" dirty="0">
                <a:solidFill>
                  <a:schemeClr val="bg1"/>
                </a:solidFill>
              </a:rPr>
              <a:t>Types of Trojans</a:t>
            </a:r>
          </a:p>
        </p:txBody>
      </p:sp>
      <p:sp>
        <p:nvSpPr>
          <p:cNvPr id="12" name="TextBox 11">
            <a:extLst>
              <a:ext uri="{FF2B5EF4-FFF2-40B4-BE49-F238E27FC236}">
                <a16:creationId xmlns:a16="http://schemas.microsoft.com/office/drawing/2014/main" id="{42D97E5A-CCEC-02B9-B9D0-1284BEEFA687}"/>
              </a:ext>
            </a:extLst>
          </p:cNvPr>
          <p:cNvSpPr txBox="1"/>
          <p:nvPr/>
        </p:nvSpPr>
        <p:spPr>
          <a:xfrm>
            <a:off x="838200" y="1690688"/>
            <a:ext cx="6096000" cy="369332"/>
          </a:xfrm>
          <a:prstGeom prst="rect">
            <a:avLst/>
          </a:prstGeom>
          <a:noFill/>
        </p:spPr>
        <p:txBody>
          <a:bodyPr wrap="square">
            <a:spAutoFit/>
          </a:bodyPr>
          <a:lstStyle/>
          <a:p>
            <a:r>
              <a:rPr lang="en-US" dirty="0">
                <a:solidFill>
                  <a:schemeClr val="bg1"/>
                </a:solidFill>
              </a:rPr>
              <a:t>Backdoor Trojans</a:t>
            </a:r>
          </a:p>
        </p:txBody>
      </p:sp>
      <p:sp>
        <p:nvSpPr>
          <p:cNvPr id="14" name="TextBox 13">
            <a:extLst>
              <a:ext uri="{FF2B5EF4-FFF2-40B4-BE49-F238E27FC236}">
                <a16:creationId xmlns:a16="http://schemas.microsoft.com/office/drawing/2014/main" id="{768FBF1E-9136-B789-EAA8-F1A6B66F0620}"/>
              </a:ext>
            </a:extLst>
          </p:cNvPr>
          <p:cNvSpPr txBox="1"/>
          <p:nvPr/>
        </p:nvSpPr>
        <p:spPr>
          <a:xfrm>
            <a:off x="838200" y="2230643"/>
            <a:ext cx="6096000" cy="369332"/>
          </a:xfrm>
          <a:prstGeom prst="rect">
            <a:avLst/>
          </a:prstGeom>
          <a:noFill/>
        </p:spPr>
        <p:txBody>
          <a:bodyPr wrap="square">
            <a:spAutoFit/>
          </a:bodyPr>
          <a:lstStyle/>
          <a:p>
            <a:r>
              <a:rPr lang="en-US" dirty="0">
                <a:solidFill>
                  <a:schemeClr val="bg1"/>
                </a:solidFill>
              </a:rPr>
              <a:t>Remote Access Trojan (RAT)</a:t>
            </a:r>
          </a:p>
        </p:txBody>
      </p:sp>
      <p:sp>
        <p:nvSpPr>
          <p:cNvPr id="16" name="TextBox 15">
            <a:extLst>
              <a:ext uri="{FF2B5EF4-FFF2-40B4-BE49-F238E27FC236}">
                <a16:creationId xmlns:a16="http://schemas.microsoft.com/office/drawing/2014/main" id="{9254B7FE-C2DC-C304-808A-F76B4382F2E8}"/>
              </a:ext>
            </a:extLst>
          </p:cNvPr>
          <p:cNvSpPr txBox="1"/>
          <p:nvPr/>
        </p:nvSpPr>
        <p:spPr>
          <a:xfrm>
            <a:off x="838200" y="2770598"/>
            <a:ext cx="6096000" cy="369332"/>
          </a:xfrm>
          <a:prstGeom prst="rect">
            <a:avLst/>
          </a:prstGeom>
          <a:noFill/>
        </p:spPr>
        <p:txBody>
          <a:bodyPr wrap="square">
            <a:spAutoFit/>
          </a:bodyPr>
          <a:lstStyle/>
          <a:p>
            <a:r>
              <a:rPr lang="en-US" dirty="0">
                <a:solidFill>
                  <a:schemeClr val="bg1"/>
                </a:solidFill>
              </a:rPr>
              <a:t>Banking Trojans</a:t>
            </a:r>
          </a:p>
        </p:txBody>
      </p:sp>
      <p:sp>
        <p:nvSpPr>
          <p:cNvPr id="18" name="TextBox 17">
            <a:extLst>
              <a:ext uri="{FF2B5EF4-FFF2-40B4-BE49-F238E27FC236}">
                <a16:creationId xmlns:a16="http://schemas.microsoft.com/office/drawing/2014/main" id="{77C71218-1F17-3AA6-7DC0-9B81A8441867}"/>
              </a:ext>
            </a:extLst>
          </p:cNvPr>
          <p:cNvSpPr txBox="1"/>
          <p:nvPr/>
        </p:nvSpPr>
        <p:spPr>
          <a:xfrm>
            <a:off x="838200" y="3310553"/>
            <a:ext cx="6096000" cy="369332"/>
          </a:xfrm>
          <a:prstGeom prst="rect">
            <a:avLst/>
          </a:prstGeom>
          <a:noFill/>
        </p:spPr>
        <p:txBody>
          <a:bodyPr wrap="square">
            <a:spAutoFit/>
          </a:bodyPr>
          <a:lstStyle/>
          <a:p>
            <a:r>
              <a:rPr lang="en-US" dirty="0">
                <a:solidFill>
                  <a:schemeClr val="bg1"/>
                </a:solidFill>
              </a:rPr>
              <a:t>DDoS Trojan </a:t>
            </a:r>
          </a:p>
        </p:txBody>
      </p:sp>
      <p:pic>
        <p:nvPicPr>
          <p:cNvPr id="20" name="Picture 6">
            <a:extLst>
              <a:ext uri="{FF2B5EF4-FFF2-40B4-BE49-F238E27FC236}">
                <a16:creationId xmlns:a16="http://schemas.microsoft.com/office/drawing/2014/main" id="{23282484-1791-F838-4F03-CE4747B0B0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89" t="425" r="4144" b="425"/>
          <a:stretch/>
        </p:blipFill>
        <p:spPr bwMode="auto">
          <a:xfrm>
            <a:off x="8129735" y="782700"/>
            <a:ext cx="3328840" cy="4714460"/>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675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A942558-2E9D-0DC7-288B-8F539D279057}"/>
              </a:ext>
            </a:extLst>
          </p:cNvPr>
          <p:cNvGrpSpPr/>
          <p:nvPr/>
        </p:nvGrpSpPr>
        <p:grpSpPr>
          <a:xfrm>
            <a:off x="965834" y="1541595"/>
            <a:ext cx="9967461" cy="4496976"/>
            <a:chOff x="1524000" y="1838157"/>
            <a:chExt cx="9029700" cy="4496976"/>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endParaRP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59" cy="307777"/>
            </a:xfrm>
            <a:prstGeom prst="rect">
              <a:avLst/>
            </a:prstGeom>
          </p:spPr>
          <p:txBody>
            <a:bodyPr wrap="non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bg1"/>
                </a:solidFill>
                <a:effectLst/>
                <a:uLnTx/>
                <a:uFillTx/>
                <a:latin typeface="Montserrat" panose="00000500000000000000" pitchFamily="2" charset="0"/>
                <a:cs typeface="Segoe UI" panose="020B0502040204020203" pitchFamily="34" charset="0"/>
              </a:endParaRPr>
            </a:p>
          </p:txBody>
        </p:sp>
      </p:grpSp>
      <p:sp>
        <p:nvSpPr>
          <p:cNvPr id="4" name="TextBox 3">
            <a:extLst>
              <a:ext uri="{FF2B5EF4-FFF2-40B4-BE49-F238E27FC236}">
                <a16:creationId xmlns:a16="http://schemas.microsoft.com/office/drawing/2014/main" id="{745EE153-CC11-CB95-87DF-4B03ED122AE4}"/>
              </a:ext>
            </a:extLst>
          </p:cNvPr>
          <p:cNvSpPr txBox="1"/>
          <p:nvPr/>
        </p:nvSpPr>
        <p:spPr>
          <a:xfrm>
            <a:off x="362517" y="537750"/>
            <a:ext cx="6726373" cy="646331"/>
          </a:xfrm>
          <a:prstGeom prst="rect">
            <a:avLst/>
          </a:prstGeom>
          <a:noFill/>
        </p:spPr>
        <p:txBody>
          <a:bodyPr wrap="square">
            <a:spAutoFit/>
          </a:bodyPr>
          <a:lstStyle/>
          <a:p>
            <a:r>
              <a:rPr lang="en-US" sz="3600" dirty="0">
                <a:solidFill>
                  <a:schemeClr val="bg1"/>
                </a:solidFill>
              </a:rPr>
              <a:t>How do Trojans actually work?</a:t>
            </a:r>
          </a:p>
        </p:txBody>
      </p:sp>
      <p:sp>
        <p:nvSpPr>
          <p:cNvPr id="9" name="TextBox 8">
            <a:extLst>
              <a:ext uri="{FF2B5EF4-FFF2-40B4-BE49-F238E27FC236}">
                <a16:creationId xmlns:a16="http://schemas.microsoft.com/office/drawing/2014/main" id="{A20DF4CD-582D-C646-3A54-C46EAC78C81D}"/>
              </a:ext>
            </a:extLst>
          </p:cNvPr>
          <p:cNvSpPr txBox="1"/>
          <p:nvPr/>
        </p:nvSpPr>
        <p:spPr>
          <a:xfrm>
            <a:off x="362517" y="1674674"/>
            <a:ext cx="6641272" cy="1754326"/>
          </a:xfrm>
          <a:prstGeom prst="rect">
            <a:avLst/>
          </a:prstGeom>
          <a:noFill/>
        </p:spPr>
        <p:txBody>
          <a:bodyPr wrap="square">
            <a:spAutoFit/>
          </a:bodyPr>
          <a:lstStyle/>
          <a:p>
            <a:r>
              <a:rPr lang="en-US" dirty="0">
                <a:solidFill>
                  <a:schemeClr val="bg1"/>
                </a:solidFill>
              </a:rPr>
              <a:t>Trojans work by disguising themselves as legitimate software or files to trick users into downloading and installing them. Once installed, they create a backdoor that allows attackers to remotely control the infected device. Trojans can steal data, monitor user activity, or even install additional malware without the user's knowledge. Unlike viruses or worms, Trojans do not self-replicate.</a:t>
            </a:r>
          </a:p>
        </p:txBody>
      </p:sp>
      <p:pic>
        <p:nvPicPr>
          <p:cNvPr id="10" name="Picture 6">
            <a:extLst>
              <a:ext uri="{FF2B5EF4-FFF2-40B4-BE49-F238E27FC236}">
                <a16:creationId xmlns:a16="http://schemas.microsoft.com/office/drawing/2014/main" id="{1F7CBAB8-18E4-4E06-33E5-C9FF264D7E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3" t="1360" r="18867" b="1360"/>
          <a:stretch/>
        </p:blipFill>
        <p:spPr bwMode="auto">
          <a:xfrm>
            <a:off x="8052504" y="630520"/>
            <a:ext cx="3297833" cy="4922555"/>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642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14A453-C2D7-3B1E-180C-AF59EB9C536B}"/>
              </a:ext>
            </a:extLst>
          </p:cNvPr>
          <p:cNvSpPr txBox="1"/>
          <p:nvPr/>
        </p:nvSpPr>
        <p:spPr>
          <a:xfrm>
            <a:off x="290041" y="426697"/>
            <a:ext cx="9217891" cy="646331"/>
          </a:xfrm>
          <a:prstGeom prst="rect">
            <a:avLst/>
          </a:prstGeom>
          <a:noFill/>
        </p:spPr>
        <p:txBody>
          <a:bodyPr wrap="square">
            <a:spAutoFit/>
          </a:bodyPr>
          <a:lstStyle/>
          <a:p>
            <a:r>
              <a:rPr lang="en-US" sz="3600" dirty="0">
                <a:solidFill>
                  <a:schemeClr val="bg1"/>
                </a:solidFill>
              </a:rPr>
              <a:t>Prevention and Mitigation of Trojans:</a:t>
            </a:r>
          </a:p>
        </p:txBody>
      </p:sp>
      <p:sp>
        <p:nvSpPr>
          <p:cNvPr id="9" name="TextBox 8">
            <a:extLst>
              <a:ext uri="{FF2B5EF4-FFF2-40B4-BE49-F238E27FC236}">
                <a16:creationId xmlns:a16="http://schemas.microsoft.com/office/drawing/2014/main" id="{F4671A25-5CEB-FCA7-298A-115BBD907807}"/>
              </a:ext>
            </a:extLst>
          </p:cNvPr>
          <p:cNvSpPr txBox="1"/>
          <p:nvPr/>
        </p:nvSpPr>
        <p:spPr>
          <a:xfrm>
            <a:off x="290041" y="1560981"/>
            <a:ext cx="11065164" cy="369332"/>
          </a:xfrm>
          <a:prstGeom prst="rect">
            <a:avLst/>
          </a:prstGeom>
          <a:noFill/>
        </p:spPr>
        <p:txBody>
          <a:bodyPr wrap="square">
            <a:spAutoFit/>
          </a:bodyPr>
          <a:lstStyle/>
          <a:p>
            <a:r>
              <a:rPr lang="en-US" dirty="0">
                <a:solidFill>
                  <a:schemeClr val="bg1"/>
                </a:solidFill>
              </a:rPr>
              <a:t>Use Antivirus and Anti-Malware Software </a:t>
            </a:r>
          </a:p>
        </p:txBody>
      </p:sp>
      <p:sp>
        <p:nvSpPr>
          <p:cNvPr id="11" name="TextBox 10">
            <a:extLst>
              <a:ext uri="{FF2B5EF4-FFF2-40B4-BE49-F238E27FC236}">
                <a16:creationId xmlns:a16="http://schemas.microsoft.com/office/drawing/2014/main" id="{E5BBE19A-EE38-C191-F1E5-3FCF8126CD2D}"/>
              </a:ext>
            </a:extLst>
          </p:cNvPr>
          <p:cNvSpPr txBox="1"/>
          <p:nvPr/>
        </p:nvSpPr>
        <p:spPr>
          <a:xfrm>
            <a:off x="290041" y="2233600"/>
            <a:ext cx="6094428" cy="369332"/>
          </a:xfrm>
          <a:prstGeom prst="rect">
            <a:avLst/>
          </a:prstGeom>
          <a:noFill/>
        </p:spPr>
        <p:txBody>
          <a:bodyPr wrap="square">
            <a:spAutoFit/>
          </a:bodyPr>
          <a:lstStyle/>
          <a:p>
            <a:r>
              <a:rPr lang="en-US" dirty="0">
                <a:solidFill>
                  <a:schemeClr val="bg1"/>
                </a:solidFill>
              </a:rPr>
              <a:t>Do not download from untrusted sources</a:t>
            </a:r>
          </a:p>
        </p:txBody>
      </p:sp>
      <p:sp>
        <p:nvSpPr>
          <p:cNvPr id="13" name="TextBox 12">
            <a:extLst>
              <a:ext uri="{FF2B5EF4-FFF2-40B4-BE49-F238E27FC236}">
                <a16:creationId xmlns:a16="http://schemas.microsoft.com/office/drawing/2014/main" id="{607F0A00-8541-7A77-E6BC-2CBFED4D65A2}"/>
              </a:ext>
            </a:extLst>
          </p:cNvPr>
          <p:cNvSpPr txBox="1"/>
          <p:nvPr/>
        </p:nvSpPr>
        <p:spPr>
          <a:xfrm>
            <a:off x="290041" y="2918266"/>
            <a:ext cx="6094428" cy="369332"/>
          </a:xfrm>
          <a:prstGeom prst="rect">
            <a:avLst/>
          </a:prstGeom>
          <a:noFill/>
        </p:spPr>
        <p:txBody>
          <a:bodyPr wrap="square">
            <a:spAutoFit/>
          </a:bodyPr>
          <a:lstStyle/>
          <a:p>
            <a:r>
              <a:rPr lang="en-US" dirty="0">
                <a:solidFill>
                  <a:schemeClr val="bg1"/>
                </a:solidFill>
              </a:rPr>
              <a:t>Avoid phishing assaults</a:t>
            </a:r>
          </a:p>
        </p:txBody>
      </p:sp>
      <p:sp>
        <p:nvSpPr>
          <p:cNvPr id="15" name="TextBox 14">
            <a:extLst>
              <a:ext uri="{FF2B5EF4-FFF2-40B4-BE49-F238E27FC236}">
                <a16:creationId xmlns:a16="http://schemas.microsoft.com/office/drawing/2014/main" id="{707E6FD1-0AC5-24BE-DAF4-578F7395F7D9}"/>
              </a:ext>
            </a:extLst>
          </p:cNvPr>
          <p:cNvSpPr txBox="1"/>
          <p:nvPr/>
        </p:nvSpPr>
        <p:spPr>
          <a:xfrm>
            <a:off x="290040" y="3602932"/>
            <a:ext cx="7411659" cy="369332"/>
          </a:xfrm>
          <a:prstGeom prst="rect">
            <a:avLst/>
          </a:prstGeom>
          <a:noFill/>
        </p:spPr>
        <p:txBody>
          <a:bodyPr wrap="square">
            <a:spAutoFit/>
          </a:bodyPr>
          <a:lstStyle/>
          <a:p>
            <a:r>
              <a:rPr lang="en-US" dirty="0">
                <a:solidFill>
                  <a:schemeClr val="bg1"/>
                </a:solidFill>
              </a:rPr>
              <a:t>Update your Operating framework and any introduced security conventions </a:t>
            </a:r>
          </a:p>
        </p:txBody>
      </p:sp>
      <p:sp>
        <p:nvSpPr>
          <p:cNvPr id="17" name="TextBox 16">
            <a:extLst>
              <a:ext uri="{FF2B5EF4-FFF2-40B4-BE49-F238E27FC236}">
                <a16:creationId xmlns:a16="http://schemas.microsoft.com/office/drawing/2014/main" id="{E8B713C8-9F6B-96E5-B8DA-38BE4C07AC62}"/>
              </a:ext>
            </a:extLst>
          </p:cNvPr>
          <p:cNvSpPr txBox="1"/>
          <p:nvPr/>
        </p:nvSpPr>
        <p:spPr>
          <a:xfrm>
            <a:off x="290040" y="4359053"/>
            <a:ext cx="6094428" cy="369332"/>
          </a:xfrm>
          <a:prstGeom prst="rect">
            <a:avLst/>
          </a:prstGeom>
          <a:noFill/>
        </p:spPr>
        <p:txBody>
          <a:bodyPr wrap="square">
            <a:spAutoFit/>
          </a:bodyPr>
          <a:lstStyle/>
          <a:p>
            <a:r>
              <a:rPr lang="en-US" dirty="0">
                <a:solidFill>
                  <a:schemeClr val="bg1"/>
                </a:solidFill>
              </a:rPr>
              <a:t>Do not visit dangerous sites </a:t>
            </a:r>
          </a:p>
        </p:txBody>
      </p:sp>
      <p:pic>
        <p:nvPicPr>
          <p:cNvPr id="19" name="Picture 6">
            <a:extLst>
              <a:ext uri="{FF2B5EF4-FFF2-40B4-BE49-F238E27FC236}">
                <a16:creationId xmlns:a16="http://schemas.microsoft.com/office/drawing/2014/main" id="{0A5DBF76-B014-29AC-06F0-F19323C4B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82" t="2885" r="17582" b="962"/>
          <a:stretch/>
        </p:blipFill>
        <p:spPr bwMode="auto">
          <a:xfrm>
            <a:off x="8134349" y="702237"/>
            <a:ext cx="3143251" cy="4678993"/>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A741C8E-2086-DD1A-FC54-2AC0200F71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64" t="425" r="1493" b="425"/>
          <a:stretch/>
        </p:blipFill>
        <p:spPr bwMode="auto">
          <a:xfrm>
            <a:off x="7995354" y="687670"/>
            <a:ext cx="3230812" cy="4714460"/>
          </a:xfrm>
          <a:prstGeom prst="snip2DiagRect">
            <a:avLst/>
          </a:prstGeom>
          <a:noFill/>
          <a:ln w="107950">
            <a:gradFill flip="none" rotWithShape="1">
              <a:gsLst>
                <a:gs pos="0">
                  <a:schemeClr val="accent4"/>
                </a:gs>
                <a:gs pos="100000">
                  <a:schemeClr val="accent3"/>
                </a:gs>
              </a:gsLst>
              <a:lin ang="16200000" scaled="1"/>
            </a:gra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126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700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5ADBCF-3B06-7E57-9FF9-C4899C083847}"/>
              </a:ext>
            </a:extLst>
          </p:cNvPr>
          <p:cNvSpPr txBox="1"/>
          <p:nvPr/>
        </p:nvSpPr>
        <p:spPr>
          <a:xfrm>
            <a:off x="238125" y="454521"/>
            <a:ext cx="8905875" cy="646331"/>
          </a:xfrm>
          <a:prstGeom prst="rect">
            <a:avLst/>
          </a:prstGeom>
          <a:noFill/>
        </p:spPr>
        <p:txBody>
          <a:bodyPr wrap="square">
            <a:spAutoFit/>
          </a:bodyPr>
          <a:lstStyle/>
          <a:p>
            <a:r>
              <a:rPr lang="en-US" sz="3600" b="1" dirty="0">
                <a:solidFill>
                  <a:schemeClr val="bg1"/>
                </a:solidFill>
              </a:rPr>
              <a:t>MITRE ATT&amp;CK Tactics for Trojans</a:t>
            </a:r>
          </a:p>
        </p:txBody>
      </p:sp>
      <p:sp>
        <p:nvSpPr>
          <p:cNvPr id="5" name="TextBox 4">
            <a:extLst>
              <a:ext uri="{FF2B5EF4-FFF2-40B4-BE49-F238E27FC236}">
                <a16:creationId xmlns:a16="http://schemas.microsoft.com/office/drawing/2014/main" id="{93078786-44D2-843B-DBBF-25F3173FB9A0}"/>
              </a:ext>
            </a:extLst>
          </p:cNvPr>
          <p:cNvSpPr txBox="1"/>
          <p:nvPr/>
        </p:nvSpPr>
        <p:spPr>
          <a:xfrm>
            <a:off x="238124" y="1738492"/>
            <a:ext cx="6429375" cy="646331"/>
          </a:xfrm>
          <a:prstGeom prst="rect">
            <a:avLst/>
          </a:prstGeom>
          <a:noFill/>
        </p:spPr>
        <p:txBody>
          <a:bodyPr wrap="square">
            <a:spAutoFit/>
          </a:bodyPr>
          <a:lstStyle/>
          <a:p>
            <a:r>
              <a:rPr lang="en-US" dirty="0">
                <a:solidFill>
                  <a:schemeClr val="bg1"/>
                </a:solidFill>
              </a:rPr>
              <a:t>T1547.001(Boot or Logon </a:t>
            </a:r>
            <a:r>
              <a:rPr lang="en-US" dirty="0" err="1">
                <a:solidFill>
                  <a:schemeClr val="bg1"/>
                </a:solidFill>
              </a:rPr>
              <a:t>Autostart</a:t>
            </a:r>
            <a:r>
              <a:rPr lang="en-US" dirty="0">
                <a:solidFill>
                  <a:schemeClr val="bg1"/>
                </a:solidFill>
              </a:rPr>
              <a:t> Execution: Registry Run Keys / Startup Folder) </a:t>
            </a:r>
          </a:p>
        </p:txBody>
      </p:sp>
      <p:sp>
        <p:nvSpPr>
          <p:cNvPr id="7" name="TextBox 6">
            <a:extLst>
              <a:ext uri="{FF2B5EF4-FFF2-40B4-BE49-F238E27FC236}">
                <a16:creationId xmlns:a16="http://schemas.microsoft.com/office/drawing/2014/main" id="{5132456E-A82E-E066-A710-4E5A4E3AD260}"/>
              </a:ext>
            </a:extLst>
          </p:cNvPr>
          <p:cNvSpPr txBox="1"/>
          <p:nvPr/>
        </p:nvSpPr>
        <p:spPr>
          <a:xfrm>
            <a:off x="238124" y="2699297"/>
            <a:ext cx="6210300" cy="646331"/>
          </a:xfrm>
          <a:prstGeom prst="rect">
            <a:avLst/>
          </a:prstGeom>
          <a:noFill/>
        </p:spPr>
        <p:txBody>
          <a:bodyPr wrap="square">
            <a:spAutoFit/>
          </a:bodyPr>
          <a:lstStyle/>
          <a:p>
            <a:r>
              <a:rPr lang="en-US" dirty="0">
                <a:solidFill>
                  <a:schemeClr val="bg1"/>
                </a:solidFill>
              </a:rPr>
              <a:t>T1059.003(Command and Scripting Interpreter: Windows Command Shell)</a:t>
            </a:r>
          </a:p>
        </p:txBody>
      </p:sp>
      <p:pic>
        <p:nvPicPr>
          <p:cNvPr id="8" name="Picture 7" descr="A blue and red text">
            <a:extLst>
              <a:ext uri="{FF2B5EF4-FFF2-40B4-BE49-F238E27FC236}">
                <a16:creationId xmlns:a16="http://schemas.microsoft.com/office/drawing/2014/main" id="{140FC452-D640-A1C9-BC5E-59439FF2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150" y="1661041"/>
            <a:ext cx="4225764" cy="2919413"/>
          </a:xfrm>
          <a:prstGeom prst="rect">
            <a:avLst/>
          </a:prstGeom>
        </p:spPr>
      </p:pic>
    </p:spTree>
    <p:extLst>
      <p:ext uri="{BB962C8B-B14F-4D97-AF65-F5344CB8AC3E}">
        <p14:creationId xmlns:p14="http://schemas.microsoft.com/office/powerpoint/2010/main" val="3654851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820</TotalTime>
  <Words>883</Words>
  <Application>Microsoft Office PowerPoint</Application>
  <PresentationFormat>Widescreen</PresentationFormat>
  <Paragraphs>99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Montserrat</vt:lpstr>
      <vt:lpstr>Mesh</vt:lpstr>
      <vt:lpstr>PowerPoint Presentation</vt:lpstr>
      <vt:lpstr>PowerPoint Presentation</vt:lpstr>
      <vt:lpstr>PowerPoint Presentation</vt:lpstr>
      <vt:lpstr>PowerPoint Presentation</vt:lpstr>
      <vt:lpstr>What’s a Trojan</vt:lpstr>
      <vt:lpstr>Types of Trojans</vt:lpstr>
      <vt:lpstr>PowerPoint Presentation</vt:lpstr>
      <vt:lpstr>PowerPoint Presentation</vt:lpstr>
      <vt:lpstr>PowerPoint Presentation</vt:lpstr>
      <vt:lpstr>What’s ransomware</vt:lpstr>
      <vt:lpstr>PowerPoint Presentation</vt:lpstr>
      <vt:lpstr>PowerPoint Presentation</vt:lpstr>
      <vt:lpstr>PowerPoint Presentation</vt:lpstr>
      <vt:lpstr>PowerPoint Presentation</vt:lpstr>
      <vt:lpstr>What’s a rootkit </vt:lpstr>
      <vt:lpstr>Types of rootkits</vt:lpstr>
      <vt:lpstr>How does Rootkits actually work? </vt:lpstr>
      <vt:lpstr>Prevention and mitigation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Mostafa ibrahim abdalla ibrahim</cp:lastModifiedBy>
  <cp:revision>17</cp:revision>
  <dcterms:created xsi:type="dcterms:W3CDTF">2023-06-29T04:42:15Z</dcterms:created>
  <dcterms:modified xsi:type="dcterms:W3CDTF">2024-10-07T15:55:04Z</dcterms:modified>
</cp:coreProperties>
</file>